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2F1345-3AB0-4E2F-843E-9EF971FE08C6}">
  <a:tblStyle styleId="{D62F1345-3AB0-4E2F-843E-9EF971FE08C6}"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28A0AFD-BC13-4382-84FD-1C37033543E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d2414cbb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d2414cbb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1df690e5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e1df690e5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0d52d7f5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e0d52d7f5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0d52d7f5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0d52d7f5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23a52ed0b7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23a52ed0b7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e0d52d7f5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e0d52d7f5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3a52ed0b7_8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3a52ed0b7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23a52ed0b7_8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23a52ed0b7_8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3a52ed0b7_8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23a52ed0b7_8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23a52ed0b7_8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23a52ed0b7_8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23a52ed0b7_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23a52ed0b7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0d52d7f5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0d52d7f5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23a52ed0b7_8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23a52ed0b7_8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23a52ed0b7_8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23a52ed0b7_8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d2414cbb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d2414cbb9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d2414cbb9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d2414cbb9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d2414cbb9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d2414cbb9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0d52d7f5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e0d52d7f5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0d52d7f5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0d52d7f5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0d52d7f5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0d52d7f5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e0d52d7f5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e0d52d7f5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1" name="Shape 51"/>
        <p:cNvGrpSpPr/>
        <p:nvPr/>
      </p:nvGrpSpPr>
      <p:grpSpPr>
        <a:xfrm>
          <a:off x="0" y="0"/>
          <a:ext cx="0" cy="0"/>
          <a:chOff x="0" y="0"/>
          <a:chExt cx="0" cy="0"/>
        </a:xfrm>
      </p:grpSpPr>
      <p:sp>
        <p:nvSpPr>
          <p:cNvPr id="52" name="Google Shape;5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9" name="Google Shape;59;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1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3" name="Google Shape;6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 name="Google Shape;6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7" name="Google Shape;6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0" name="Google Shape;70;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1" name="Google Shape;71;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5" name="Google Shape;7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0" name="Shape 80"/>
        <p:cNvGrpSpPr/>
        <p:nvPr/>
      </p:nvGrpSpPr>
      <p:grpSpPr>
        <a:xfrm>
          <a:off x="0" y="0"/>
          <a:ext cx="0" cy="0"/>
          <a:chOff x="0" y="0"/>
          <a:chExt cx="0" cy="0"/>
        </a:xfrm>
      </p:grpSpPr>
      <p:sp>
        <p:nvSpPr>
          <p:cNvPr id="81" name="Google Shape;81;p2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2" name="Google Shape;8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6" name="Google Shape;86;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7" name="Google Shape;87;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91" name="Google Shape;9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4" name="Google Shape;94;p2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5" name="Google Shape;9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5" name="Google Shape;55;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56" name="Google Shape;5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0.jpg"/><Relationship Id="rId5" Type="http://schemas.openxmlformats.org/officeDocument/2006/relationships/image" Target="../media/image22.jpg"/><Relationship Id="rId6"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PBfKC-cKB-M"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6"/>
          <p:cNvSpPr txBox="1"/>
          <p:nvPr/>
        </p:nvSpPr>
        <p:spPr>
          <a:xfrm>
            <a:off x="552925" y="354725"/>
            <a:ext cx="6771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2400">
                <a:solidFill>
                  <a:srgbClr val="FFE599"/>
                </a:solidFill>
              </a:rPr>
              <a:t>Ambient Thermal Electric Converter (ATEC)</a:t>
            </a:r>
            <a:endParaRPr b="1" sz="2200">
              <a:solidFill>
                <a:srgbClr val="FFE599"/>
              </a:solidFill>
            </a:endParaRPr>
          </a:p>
          <a:p>
            <a:pPr indent="0" lvl="0" marL="0" rtl="0" algn="ctr">
              <a:spcBef>
                <a:spcPts val="0"/>
              </a:spcBef>
              <a:spcAft>
                <a:spcPts val="0"/>
              </a:spcAft>
              <a:buNone/>
            </a:pPr>
            <a:r>
              <a:rPr b="1" lang="en" sz="2200">
                <a:solidFill>
                  <a:srgbClr val="FFE599"/>
                </a:solidFill>
              </a:rPr>
              <a:t>What It Is</a:t>
            </a:r>
            <a:endParaRPr b="1" sz="1700">
              <a:solidFill>
                <a:srgbClr val="FFE599"/>
              </a:solidFill>
            </a:endParaRPr>
          </a:p>
        </p:txBody>
      </p:sp>
      <p:sp>
        <p:nvSpPr>
          <p:cNvPr id="103" name="Google Shape;103;p26"/>
          <p:cNvSpPr txBox="1"/>
          <p:nvPr/>
        </p:nvSpPr>
        <p:spPr>
          <a:xfrm>
            <a:off x="260825" y="1309100"/>
            <a:ext cx="47052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rPr>
              <a:t>Our ATEC converts environmental heat directly to electricity without a cold side. </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It makes use of quantum-mechanical behavior of electrons in semiconductors between materials of differing composition.</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Stacks of sub-micron thick layers of selected semiconductor materials such as Mercury Cadmium Telluride (HgCdTe) generate persistent voltages across themselves, driven by differences in band gap.</a:t>
            </a:r>
            <a:endParaRPr sz="1800">
              <a:solidFill>
                <a:srgbClr val="FFD966"/>
              </a:solidFill>
            </a:endParaRPr>
          </a:p>
        </p:txBody>
      </p:sp>
      <p:pic>
        <p:nvPicPr>
          <p:cNvPr id="104" name="Google Shape;104;p26"/>
          <p:cNvPicPr preferRelativeResize="0"/>
          <p:nvPr/>
        </p:nvPicPr>
        <p:blipFill>
          <a:blip r:embed="rId3">
            <a:alphaModFix/>
          </a:blip>
          <a:stretch>
            <a:fillRect/>
          </a:stretch>
        </p:blipFill>
        <p:spPr>
          <a:xfrm>
            <a:off x="4966024" y="1313775"/>
            <a:ext cx="4031825" cy="269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5"/>
          <p:cNvSpPr/>
          <p:nvPr/>
        </p:nvSpPr>
        <p:spPr>
          <a:xfrm>
            <a:off x="5607575" y="1091850"/>
            <a:ext cx="3391200" cy="347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5"/>
          <p:cNvSpPr txBox="1"/>
          <p:nvPr>
            <p:ph type="title"/>
          </p:nvPr>
        </p:nvSpPr>
        <p:spPr>
          <a:xfrm>
            <a:off x="311700" y="264550"/>
            <a:ext cx="4758900" cy="59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u="sng">
                <a:solidFill>
                  <a:srgbClr val="FFE599"/>
                </a:solidFill>
              </a:rPr>
              <a:t>ATEC</a:t>
            </a:r>
            <a:r>
              <a:rPr b="1" lang="en" sz="2220" u="sng">
                <a:solidFill>
                  <a:srgbClr val="FFE599"/>
                </a:solidFill>
              </a:rPr>
              <a:t> Solution - Cost and Impact</a:t>
            </a:r>
            <a:endParaRPr b="1" sz="2220" u="sng">
              <a:solidFill>
                <a:srgbClr val="FFE599"/>
              </a:solidFill>
            </a:endParaRPr>
          </a:p>
        </p:txBody>
      </p:sp>
      <p:sp>
        <p:nvSpPr>
          <p:cNvPr id="187" name="Google Shape;187;p35"/>
          <p:cNvSpPr txBox="1"/>
          <p:nvPr>
            <p:ph idx="1" type="body"/>
          </p:nvPr>
        </p:nvSpPr>
        <p:spPr>
          <a:xfrm>
            <a:off x="384725" y="1091850"/>
            <a:ext cx="5076600" cy="3571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lang="en" sz="1600">
                <a:solidFill>
                  <a:srgbClr val="FFFFFF"/>
                </a:solidFill>
              </a:rPr>
              <a:t>An</a:t>
            </a:r>
            <a:r>
              <a:rPr lang="en" sz="1600">
                <a:solidFill>
                  <a:srgbClr val="FFFFFF"/>
                </a:solidFill>
              </a:rPr>
              <a:t> ATEC-based power supply can be scaled to watts, kilowatts, and megawatts for nearly any use of electricity.  </a:t>
            </a:r>
            <a:endParaRPr sz="1600">
              <a:solidFill>
                <a:srgbClr val="FFFFFF"/>
              </a:solidFill>
            </a:endParaRPr>
          </a:p>
          <a:p>
            <a:pPr indent="0" lvl="0" marL="0" rtl="0" algn="l">
              <a:lnSpc>
                <a:spcPct val="95000"/>
              </a:lnSpc>
              <a:spcBef>
                <a:spcPts val="0"/>
              </a:spcBef>
              <a:spcAft>
                <a:spcPts val="0"/>
              </a:spcAft>
              <a:buClr>
                <a:schemeClr val="dk1"/>
              </a:buClr>
              <a:buSzPts val="1100"/>
              <a:buFont typeface="Arial"/>
              <a:buNone/>
            </a:pPr>
            <a:r>
              <a:t/>
            </a:r>
            <a:endParaRPr sz="1600">
              <a:solidFill>
                <a:srgbClr val="FFFFFF"/>
              </a:solidFill>
            </a:endParaRPr>
          </a:p>
          <a:p>
            <a:pPr indent="0" lvl="0" marL="0" rtl="0" algn="l">
              <a:lnSpc>
                <a:spcPct val="95000"/>
              </a:lnSpc>
              <a:spcBef>
                <a:spcPts val="0"/>
              </a:spcBef>
              <a:spcAft>
                <a:spcPts val="0"/>
              </a:spcAft>
              <a:buClr>
                <a:schemeClr val="dk1"/>
              </a:buClr>
              <a:buSzPts val="1100"/>
              <a:buFont typeface="Arial"/>
              <a:buNone/>
            </a:pPr>
            <a:r>
              <a:rPr lang="en" sz="1600">
                <a:solidFill>
                  <a:srgbClr val="FFFFFF"/>
                </a:solidFill>
              </a:rPr>
              <a:t>Mass market uses extend to virtually any personal electronics, computers and servers, even industrial processes, lighting, heating and cooling (removing environmental heat). It will enable applications not practical with battery or hardwired power.</a:t>
            </a:r>
            <a:endParaRPr sz="1600">
              <a:solidFill>
                <a:srgbClr val="FFFFFF"/>
              </a:solidFill>
            </a:endParaRPr>
          </a:p>
          <a:p>
            <a:pPr indent="0" lvl="0" marL="0" rtl="0" algn="l">
              <a:lnSpc>
                <a:spcPct val="95000"/>
              </a:lnSpc>
              <a:spcBef>
                <a:spcPts val="0"/>
              </a:spcBef>
              <a:spcAft>
                <a:spcPts val="0"/>
              </a:spcAft>
              <a:buClr>
                <a:schemeClr val="dk1"/>
              </a:buClr>
              <a:buSzPts val="1100"/>
              <a:buFont typeface="Arial"/>
              <a:buNone/>
            </a:pPr>
            <a:r>
              <a:t/>
            </a:r>
            <a:endParaRPr sz="1600">
              <a:solidFill>
                <a:srgbClr val="FFFFFF"/>
              </a:solidFill>
            </a:endParaRPr>
          </a:p>
          <a:p>
            <a:pPr indent="0" lvl="0" marL="0" rtl="0" algn="l">
              <a:lnSpc>
                <a:spcPct val="95000"/>
              </a:lnSpc>
              <a:spcBef>
                <a:spcPts val="0"/>
              </a:spcBef>
              <a:spcAft>
                <a:spcPts val="0"/>
              </a:spcAft>
              <a:buClr>
                <a:schemeClr val="dk1"/>
              </a:buClr>
              <a:buSzPts val="1100"/>
              <a:buFont typeface="Arial"/>
              <a:buNone/>
            </a:pPr>
            <a:r>
              <a:rPr lang="en" sz="1600">
                <a:solidFill>
                  <a:srgbClr val="FFFFFF"/>
                </a:solidFill>
              </a:rPr>
              <a:t>With costs near $0.007/KwH, it will completely disrupt the way we generate and distribute electricity, and </a:t>
            </a:r>
            <a:r>
              <a:rPr b="1" lang="en" sz="1600">
                <a:solidFill>
                  <a:srgbClr val="FFD966"/>
                </a:solidFill>
              </a:rPr>
              <a:t>will supplant</a:t>
            </a:r>
            <a:r>
              <a:rPr lang="en" sz="1600">
                <a:solidFill>
                  <a:srgbClr val="FFFFFF"/>
                </a:solidFill>
              </a:rPr>
              <a:t> most fossil fuel, mitigating climate change.</a:t>
            </a:r>
            <a:endParaRPr sz="1600">
              <a:solidFill>
                <a:srgbClr val="FFFFFF"/>
              </a:solidFill>
            </a:endParaRPr>
          </a:p>
        </p:txBody>
      </p:sp>
      <p:sp>
        <p:nvSpPr>
          <p:cNvPr id="188" name="Google Shape;188;p35"/>
          <p:cNvSpPr txBox="1"/>
          <p:nvPr/>
        </p:nvSpPr>
        <p:spPr>
          <a:xfrm>
            <a:off x="5968525" y="3351650"/>
            <a:ext cx="264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189" name="Google Shape;189;p35"/>
          <p:cNvGraphicFramePr/>
          <p:nvPr/>
        </p:nvGraphicFramePr>
        <p:xfrm>
          <a:off x="5581075" y="1091850"/>
          <a:ext cx="3000000" cy="3000000"/>
        </p:xfrm>
        <a:graphic>
          <a:graphicData uri="http://schemas.openxmlformats.org/drawingml/2006/table">
            <a:tbl>
              <a:tblPr>
                <a:noFill/>
                <a:tableStyleId>{D62F1345-3AB0-4E2F-843E-9EF971FE08C6}</a:tableStyleId>
              </a:tblPr>
              <a:tblGrid>
                <a:gridCol w="1599050"/>
                <a:gridCol w="1818550"/>
              </a:tblGrid>
              <a:tr h="524175">
                <a:tc gridSpan="2">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Levelized Cost of </a:t>
                      </a:r>
                      <a:r>
                        <a:rPr lang="en" sz="1200">
                          <a:latin typeface="Times New Roman"/>
                          <a:ea typeface="Times New Roman"/>
                          <a:cs typeface="Times New Roman"/>
                          <a:sym typeface="Times New Roman"/>
                        </a:rPr>
                        <a:t>New</a:t>
                      </a:r>
                      <a:r>
                        <a:rPr lang="en" sz="1200">
                          <a:latin typeface="Times New Roman"/>
                          <a:ea typeface="Times New Roman"/>
                          <a:cs typeface="Times New Roman"/>
                          <a:sym typeface="Times New Roman"/>
                        </a:rPr>
                        <a:t> Electricity Generation in 2025 Per U.S. Energy Information Admin.</a:t>
                      </a:r>
                      <a:endParaRPr sz="1200">
                        <a:latin typeface="Times New Roman"/>
                        <a:ea typeface="Times New Roman"/>
                        <a:cs typeface="Times New Roman"/>
                        <a:sym typeface="Times New Roman"/>
                      </a:endParaRPr>
                    </a:p>
                  </a:txBody>
                  <a:tcPr marT="63500" marB="63500" marR="63500" marL="63500"/>
                </a:tc>
                <a:tc hMerge="1"/>
              </a:tr>
              <a:tr h="330150">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Energy Source</a:t>
                      </a:r>
                      <a:endParaRPr b="1"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 per Megawatt Hour</a:t>
                      </a:r>
                      <a:endParaRPr b="1" sz="1200">
                        <a:latin typeface="Times New Roman"/>
                        <a:ea typeface="Times New Roman"/>
                        <a:cs typeface="Times New Roman"/>
                        <a:sym typeface="Times New Roman"/>
                      </a:endParaRPr>
                    </a:p>
                  </a:txBody>
                  <a:tcPr marT="63500" marB="63500" marR="63500" marL="63500"/>
                </a:tc>
              </a:tr>
              <a:tr h="3301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Coal</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76.44</a:t>
                      </a:r>
                      <a:endParaRPr sz="1200">
                        <a:latin typeface="Times New Roman"/>
                        <a:ea typeface="Times New Roman"/>
                        <a:cs typeface="Times New Roman"/>
                        <a:sym typeface="Times New Roman"/>
                      </a:endParaRPr>
                    </a:p>
                  </a:txBody>
                  <a:tcPr marT="63500" marB="63500" marR="63500" marL="63500"/>
                </a:tc>
              </a:tr>
              <a:tr h="3301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Nuclear</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81.65</a:t>
                      </a:r>
                      <a:endParaRPr sz="1200">
                        <a:latin typeface="Times New Roman"/>
                        <a:ea typeface="Times New Roman"/>
                        <a:cs typeface="Times New Roman"/>
                        <a:sym typeface="Times New Roman"/>
                      </a:endParaRPr>
                    </a:p>
                  </a:txBody>
                  <a:tcPr marT="63500" marB="63500" marR="63500" marL="63500"/>
                </a:tc>
              </a:tr>
              <a:tr h="3301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Geothermal</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37.47</a:t>
                      </a:r>
                      <a:endParaRPr sz="1200">
                        <a:latin typeface="Times New Roman"/>
                        <a:ea typeface="Times New Roman"/>
                        <a:cs typeface="Times New Roman"/>
                        <a:sym typeface="Times New Roman"/>
                      </a:endParaRPr>
                    </a:p>
                  </a:txBody>
                  <a:tcPr marT="63500" marB="63500" marR="63500" marL="63500"/>
                </a:tc>
              </a:tr>
              <a:tr h="3301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Onshore Wind</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39.95</a:t>
                      </a:r>
                      <a:endParaRPr sz="1200">
                        <a:latin typeface="Times New Roman"/>
                        <a:ea typeface="Times New Roman"/>
                        <a:cs typeface="Times New Roman"/>
                        <a:sym typeface="Times New Roman"/>
                      </a:endParaRPr>
                    </a:p>
                  </a:txBody>
                  <a:tcPr marT="63500" marB="63500" marR="63500" marL="63500"/>
                </a:tc>
              </a:tr>
              <a:tr h="3301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Solar PV</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35.74</a:t>
                      </a:r>
                      <a:endParaRPr sz="1200">
                        <a:latin typeface="Times New Roman"/>
                        <a:ea typeface="Times New Roman"/>
                        <a:cs typeface="Times New Roman"/>
                        <a:sym typeface="Times New Roman"/>
                      </a:endParaRPr>
                    </a:p>
                  </a:txBody>
                  <a:tcPr marT="63500" marB="63500" marR="63500" marL="63500"/>
                </a:tc>
              </a:tr>
              <a:tr h="3301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Hydroelectric</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52.79</a:t>
                      </a:r>
                      <a:endParaRPr sz="1200">
                        <a:latin typeface="Times New Roman"/>
                        <a:ea typeface="Times New Roman"/>
                        <a:cs typeface="Times New Roman"/>
                        <a:sym typeface="Times New Roman"/>
                      </a:endParaRPr>
                    </a:p>
                  </a:txBody>
                  <a:tcPr marT="63500" marB="63500" marR="63500" marL="63500"/>
                </a:tc>
              </a:tr>
              <a:tr h="3301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ATEC Technology*</a:t>
                      </a:r>
                      <a:endParaRPr sz="1200">
                        <a:latin typeface="Times New Roman"/>
                        <a:ea typeface="Times New Roman"/>
                        <a:cs typeface="Times New Roman"/>
                        <a:sym typeface="Times New Roman"/>
                      </a:endParaRPr>
                    </a:p>
                  </a:txBody>
                  <a:tcPr marT="63500" marB="63500" marR="63500" marL="63500"/>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6.40</a:t>
                      </a:r>
                      <a:endParaRPr sz="1200">
                        <a:latin typeface="Times New Roman"/>
                        <a:ea typeface="Times New Roman"/>
                        <a:cs typeface="Times New Roman"/>
                        <a:sym typeface="Times New Roman"/>
                      </a:endParaRPr>
                    </a:p>
                  </a:txBody>
                  <a:tcPr marT="63500" marB="63500" marR="63500" marL="63500"/>
                </a:tc>
              </a:tr>
            </a:tbl>
          </a:graphicData>
        </a:graphic>
      </p:graphicFrame>
      <p:sp>
        <p:nvSpPr>
          <p:cNvPr id="190" name="Google Shape;190;p35"/>
          <p:cNvSpPr txBox="1"/>
          <p:nvPr/>
        </p:nvSpPr>
        <p:spPr>
          <a:xfrm>
            <a:off x="5789863" y="4257225"/>
            <a:ext cx="3000000" cy="329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Estimate by ThermaWatts, LLC</a:t>
            </a:r>
            <a:endParaRPr sz="12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6"/>
          <p:cNvSpPr txBox="1"/>
          <p:nvPr>
            <p:ph type="title"/>
          </p:nvPr>
        </p:nvSpPr>
        <p:spPr>
          <a:xfrm>
            <a:off x="341650" y="2722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u="sng">
                <a:solidFill>
                  <a:srgbClr val="FFE599"/>
                </a:solidFill>
              </a:rPr>
              <a:t>TRL 4 to </a:t>
            </a:r>
            <a:r>
              <a:rPr b="1" lang="en" sz="2220" u="sng">
                <a:solidFill>
                  <a:srgbClr val="FFE599"/>
                </a:solidFill>
              </a:rPr>
              <a:t>Minimum Viable Product</a:t>
            </a:r>
            <a:endParaRPr b="1" sz="2220" u="sng">
              <a:solidFill>
                <a:srgbClr val="FFE599"/>
              </a:solidFill>
            </a:endParaRPr>
          </a:p>
        </p:txBody>
      </p:sp>
      <p:sp>
        <p:nvSpPr>
          <p:cNvPr id="196" name="Google Shape;196;p36"/>
          <p:cNvSpPr txBox="1"/>
          <p:nvPr>
            <p:ph idx="1" type="body"/>
          </p:nvPr>
        </p:nvSpPr>
        <p:spPr>
          <a:xfrm>
            <a:off x="341650" y="1914850"/>
            <a:ext cx="8520600" cy="20568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FFFFFF"/>
              </a:buClr>
              <a:buSzPts val="1400"/>
              <a:buChar char="●"/>
            </a:pPr>
            <a:r>
              <a:rPr lang="en" sz="1400">
                <a:solidFill>
                  <a:schemeClr val="lt1"/>
                </a:solidFill>
              </a:rPr>
              <a:t>Our eventual </a:t>
            </a:r>
            <a:r>
              <a:rPr lang="en" sz="1400">
                <a:solidFill>
                  <a:schemeClr val="lt1"/>
                </a:solidFill>
              </a:rPr>
              <a:t>Minimum Viable Product is a 0.1 Watt ATEC power supply, encapsulated in 0603 packages. This is a component which can easily be incorporated into new and existing designs.</a:t>
            </a:r>
            <a:endParaRPr sz="1400">
              <a:solidFill>
                <a:srgbClr val="FFFFFF"/>
              </a:solidFill>
            </a:endParaRPr>
          </a:p>
          <a:p>
            <a:pPr indent="-317500" lvl="0" marL="457200" rtl="0" algn="l">
              <a:lnSpc>
                <a:spcPct val="95000"/>
              </a:lnSpc>
              <a:spcBef>
                <a:spcPts val="0"/>
              </a:spcBef>
              <a:spcAft>
                <a:spcPts val="0"/>
              </a:spcAft>
              <a:buClr>
                <a:srgbClr val="FFFFFF"/>
              </a:buClr>
              <a:buSzPts val="1400"/>
              <a:buChar char="●"/>
            </a:pPr>
            <a:r>
              <a:rPr lang="en" sz="1400">
                <a:solidFill>
                  <a:srgbClr val="FFFFFF"/>
                </a:solidFill>
              </a:rPr>
              <a:t>This work should bring development to TRL 4.</a:t>
            </a:r>
            <a:endParaRPr sz="1400">
              <a:solidFill>
                <a:srgbClr val="FFFFFF"/>
              </a:solidFill>
            </a:endParaRPr>
          </a:p>
          <a:p>
            <a:pPr indent="-317500" lvl="0" marL="457200" rtl="0" algn="l">
              <a:lnSpc>
                <a:spcPct val="95000"/>
              </a:lnSpc>
              <a:spcBef>
                <a:spcPts val="0"/>
              </a:spcBef>
              <a:spcAft>
                <a:spcPts val="0"/>
              </a:spcAft>
              <a:buClr>
                <a:srgbClr val="FFFFFF"/>
              </a:buClr>
              <a:buSzPts val="1400"/>
              <a:buChar char="●"/>
            </a:pPr>
            <a:r>
              <a:rPr lang="en" sz="1400">
                <a:solidFill>
                  <a:srgbClr val="FFFFFF"/>
                </a:solidFill>
              </a:rPr>
              <a:t>From TRL 4 forward, there are numerous competitive parties skilled at each step.</a:t>
            </a:r>
            <a:endParaRPr sz="1400">
              <a:solidFill>
                <a:srgbClr val="FFFFFF"/>
              </a:solidFill>
            </a:endParaRPr>
          </a:p>
          <a:p>
            <a:pPr indent="-317500" lvl="0" marL="457200" rtl="0" algn="l">
              <a:lnSpc>
                <a:spcPct val="95000"/>
              </a:lnSpc>
              <a:spcBef>
                <a:spcPts val="0"/>
              </a:spcBef>
              <a:spcAft>
                <a:spcPts val="0"/>
              </a:spcAft>
              <a:buClr>
                <a:srgbClr val="FFFFFF"/>
              </a:buClr>
              <a:buSzPts val="1400"/>
              <a:buChar char="●"/>
            </a:pPr>
            <a:r>
              <a:rPr lang="en" sz="1400">
                <a:solidFill>
                  <a:srgbClr val="FFFFFF"/>
                </a:solidFill>
              </a:rPr>
              <a:t>We will engage the existing U.S. electronics supply chain to produce power supply </a:t>
            </a:r>
            <a:r>
              <a:rPr lang="en" sz="1400">
                <a:solidFill>
                  <a:srgbClr val="FFFFFF"/>
                </a:solidFill>
              </a:rPr>
              <a:t>devices</a:t>
            </a:r>
            <a:r>
              <a:rPr lang="en" sz="1400">
                <a:solidFill>
                  <a:srgbClr val="FFFFFF"/>
                </a:solidFill>
              </a:rPr>
              <a:t>.</a:t>
            </a:r>
            <a:endParaRPr sz="1400">
              <a:solidFill>
                <a:srgbClr val="FFFFFF"/>
              </a:solidFill>
            </a:endParaRPr>
          </a:p>
          <a:p>
            <a:pPr indent="-317500" lvl="0" marL="457200" rtl="0" algn="l">
              <a:lnSpc>
                <a:spcPct val="95000"/>
              </a:lnSpc>
              <a:spcBef>
                <a:spcPts val="0"/>
              </a:spcBef>
              <a:spcAft>
                <a:spcPts val="0"/>
              </a:spcAft>
              <a:buClr>
                <a:srgbClr val="FFFFFF"/>
              </a:buClr>
              <a:buSzPts val="1400"/>
              <a:buChar char="●"/>
            </a:pPr>
            <a:r>
              <a:rPr lang="en" sz="1400">
                <a:solidFill>
                  <a:srgbClr val="FFFFFF"/>
                </a:solidFill>
              </a:rPr>
              <a:t>For assemblers of 0603’s and end-user products:</a:t>
            </a:r>
            <a:endParaRPr sz="1400">
              <a:solidFill>
                <a:srgbClr val="FFFFFF"/>
              </a:solidFill>
            </a:endParaRPr>
          </a:p>
          <a:p>
            <a:pPr indent="-317500" lvl="1" marL="914400" rtl="0" algn="l">
              <a:lnSpc>
                <a:spcPct val="95000"/>
              </a:lnSpc>
              <a:spcBef>
                <a:spcPts val="0"/>
              </a:spcBef>
              <a:spcAft>
                <a:spcPts val="0"/>
              </a:spcAft>
              <a:buClr>
                <a:srgbClr val="FFFFFF"/>
              </a:buClr>
              <a:buSzPts val="1400"/>
              <a:buChar char="○"/>
            </a:pPr>
            <a:r>
              <a:rPr lang="en">
                <a:solidFill>
                  <a:srgbClr val="FFFFFF"/>
                </a:solidFill>
              </a:rPr>
              <a:t>We have had discussions with two companies, each with sales &gt;$100 million</a:t>
            </a:r>
            <a:endParaRPr>
              <a:solidFill>
                <a:srgbClr val="FFFFFF"/>
              </a:solidFill>
            </a:endParaRPr>
          </a:p>
          <a:p>
            <a:pPr indent="-317500" lvl="1" marL="914400" rtl="0" algn="l">
              <a:lnSpc>
                <a:spcPct val="95000"/>
              </a:lnSpc>
              <a:spcBef>
                <a:spcPts val="0"/>
              </a:spcBef>
              <a:spcAft>
                <a:spcPts val="0"/>
              </a:spcAft>
              <a:buClr>
                <a:srgbClr val="FFFFFF"/>
              </a:buClr>
              <a:buSzPts val="1400"/>
              <a:buChar char="○"/>
            </a:pPr>
            <a:r>
              <a:rPr lang="en">
                <a:solidFill>
                  <a:srgbClr val="FFFFFF"/>
                </a:solidFill>
              </a:rPr>
              <a:t>With sufficient proof of device performance, they were prepared to complete </a:t>
            </a:r>
            <a:r>
              <a:rPr lang="en">
                <a:solidFill>
                  <a:srgbClr val="FFFFFF"/>
                </a:solidFill>
              </a:rPr>
              <a:t>production</a:t>
            </a:r>
            <a:endParaRPr>
              <a:solidFill>
                <a:srgbClr val="FFFFFF"/>
              </a:solidFill>
            </a:endParaRPr>
          </a:p>
          <a:p>
            <a:pPr indent="-317500" lvl="0" marL="457200" rtl="0" algn="l">
              <a:lnSpc>
                <a:spcPct val="95000"/>
              </a:lnSpc>
              <a:spcBef>
                <a:spcPts val="0"/>
              </a:spcBef>
              <a:spcAft>
                <a:spcPts val="0"/>
              </a:spcAft>
              <a:buClr>
                <a:srgbClr val="FFFFFF"/>
              </a:buClr>
              <a:buSzPts val="1400"/>
              <a:buChar char="●"/>
            </a:pPr>
            <a:r>
              <a:rPr lang="en" sz="1400">
                <a:solidFill>
                  <a:srgbClr val="FFFFFF"/>
                </a:solidFill>
              </a:rPr>
              <a:t>We have heard strong interest from end-product designers to include our technology.</a:t>
            </a:r>
            <a:endParaRPr sz="1400">
              <a:solidFill>
                <a:srgbClr val="FFFFFF"/>
              </a:solidFill>
            </a:endParaRPr>
          </a:p>
        </p:txBody>
      </p:sp>
      <p:sp>
        <p:nvSpPr>
          <p:cNvPr id="197" name="Google Shape;197;p36"/>
          <p:cNvSpPr/>
          <p:nvPr/>
        </p:nvSpPr>
        <p:spPr>
          <a:xfrm>
            <a:off x="972250" y="888425"/>
            <a:ext cx="7259400" cy="95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36"/>
          <p:cNvPicPr preferRelativeResize="0"/>
          <p:nvPr/>
        </p:nvPicPr>
        <p:blipFill>
          <a:blip r:embed="rId3">
            <a:alphaModFix/>
          </a:blip>
          <a:stretch>
            <a:fillRect/>
          </a:stretch>
        </p:blipFill>
        <p:spPr>
          <a:xfrm>
            <a:off x="972212" y="844913"/>
            <a:ext cx="7259478" cy="955287"/>
          </a:xfrm>
          <a:prstGeom prst="rect">
            <a:avLst/>
          </a:prstGeom>
          <a:noFill/>
          <a:ln>
            <a:noFill/>
          </a:ln>
        </p:spPr>
      </p:pic>
      <p:sp>
        <p:nvSpPr>
          <p:cNvPr id="199" name="Google Shape;199;p36"/>
          <p:cNvSpPr txBox="1"/>
          <p:nvPr/>
        </p:nvSpPr>
        <p:spPr>
          <a:xfrm>
            <a:off x="459025" y="4004400"/>
            <a:ext cx="7824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Previous</a:t>
            </a:r>
            <a:r>
              <a:rPr lang="en">
                <a:solidFill>
                  <a:srgbClr val="FFFFFF"/>
                </a:solidFill>
              </a:rPr>
              <a:t> work has been funded by the National Science Foundation $108,000 and the Orem Family $400,000.</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txBox="1"/>
          <p:nvPr>
            <p:ph type="title"/>
          </p:nvPr>
        </p:nvSpPr>
        <p:spPr>
          <a:xfrm>
            <a:off x="374300" y="382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466" u="sng">
                <a:solidFill>
                  <a:srgbClr val="FFE599"/>
                </a:solidFill>
              </a:rPr>
              <a:t>A Sufficient Level for MVP Performance</a:t>
            </a:r>
            <a:r>
              <a:rPr lang="en">
                <a:solidFill>
                  <a:srgbClr val="FFFFFF"/>
                </a:solidFill>
              </a:rPr>
              <a:t> </a:t>
            </a:r>
            <a:endParaRPr>
              <a:solidFill>
                <a:srgbClr val="FFFFFF"/>
              </a:solidFill>
            </a:endParaRPr>
          </a:p>
        </p:txBody>
      </p:sp>
      <p:sp>
        <p:nvSpPr>
          <p:cNvPr id="205" name="Google Shape;205;p37"/>
          <p:cNvSpPr txBox="1"/>
          <p:nvPr>
            <p:ph idx="1" type="body"/>
          </p:nvPr>
        </p:nvSpPr>
        <p:spPr>
          <a:xfrm>
            <a:off x="314788" y="1017675"/>
            <a:ext cx="8520600" cy="1926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sz="1450">
                <a:solidFill>
                  <a:srgbClr val="FFFFFF"/>
                </a:solidFill>
              </a:rPr>
              <a:t>To invest, fabricators and assemblers need to see higher levels of prototype </a:t>
            </a:r>
            <a:r>
              <a:rPr lang="en" sz="1450">
                <a:solidFill>
                  <a:srgbClr val="FFFFFF"/>
                </a:solidFill>
              </a:rPr>
              <a:t>performance</a:t>
            </a:r>
            <a:r>
              <a:rPr lang="en" sz="1450">
                <a:solidFill>
                  <a:srgbClr val="FFFFFF"/>
                </a:solidFill>
              </a:rPr>
              <a:t> for their ATEC-based products to be viable.</a:t>
            </a:r>
            <a:endParaRPr sz="1450">
              <a:solidFill>
                <a:srgbClr val="FFFFFF"/>
              </a:solidFill>
            </a:endParaRPr>
          </a:p>
          <a:p>
            <a:pPr indent="-320675" lvl="0" marL="457200" rtl="0" algn="l">
              <a:lnSpc>
                <a:spcPct val="100000"/>
              </a:lnSpc>
              <a:spcBef>
                <a:spcPts val="0"/>
              </a:spcBef>
              <a:spcAft>
                <a:spcPts val="0"/>
              </a:spcAft>
              <a:buClr>
                <a:srgbClr val="FFE599"/>
              </a:buClr>
              <a:buSzPts val="1450"/>
              <a:buChar char="●"/>
            </a:pPr>
            <a:r>
              <a:rPr lang="en" sz="1450">
                <a:solidFill>
                  <a:srgbClr val="FFE599"/>
                </a:solidFill>
              </a:rPr>
              <a:t>They will need about 1 ½  more orders</a:t>
            </a:r>
            <a:r>
              <a:rPr lang="en" sz="1450">
                <a:solidFill>
                  <a:srgbClr val="FFE599"/>
                </a:solidFill>
              </a:rPr>
              <a:t> of magnitude</a:t>
            </a:r>
            <a:r>
              <a:rPr lang="en" sz="1450">
                <a:solidFill>
                  <a:srgbClr val="FFE599"/>
                </a:solidFill>
              </a:rPr>
              <a:t> to compete in initial large, high-value market (IoT, cell power)</a:t>
            </a:r>
            <a:endParaRPr sz="1450">
              <a:solidFill>
                <a:srgbClr val="FFE599"/>
              </a:solidFill>
            </a:endParaRPr>
          </a:p>
          <a:p>
            <a:pPr indent="-320675" lvl="0" marL="457200" rtl="0" algn="l">
              <a:lnSpc>
                <a:spcPct val="100000"/>
              </a:lnSpc>
              <a:spcBef>
                <a:spcPts val="0"/>
              </a:spcBef>
              <a:spcAft>
                <a:spcPts val="0"/>
              </a:spcAft>
              <a:buClr>
                <a:srgbClr val="FFFFFF"/>
              </a:buClr>
              <a:buSzPts val="1450"/>
              <a:buChar char="●"/>
            </a:pPr>
            <a:r>
              <a:rPr lang="en" sz="1450">
                <a:solidFill>
                  <a:srgbClr val="FFFFFF"/>
                </a:solidFill>
              </a:rPr>
              <a:t>They will need an additional 1 ½ orders to compete head-to-head on cost in the full energy market</a:t>
            </a:r>
            <a:endParaRPr sz="1450">
              <a:solidFill>
                <a:srgbClr val="FFFFFF"/>
              </a:solidFill>
            </a:endParaRPr>
          </a:p>
          <a:p>
            <a:pPr indent="-320675" lvl="0" marL="457200" rtl="0" algn="l">
              <a:lnSpc>
                <a:spcPct val="100000"/>
              </a:lnSpc>
              <a:spcBef>
                <a:spcPts val="0"/>
              </a:spcBef>
              <a:spcAft>
                <a:spcPts val="0"/>
              </a:spcAft>
              <a:buClr>
                <a:srgbClr val="FFE599"/>
              </a:buClr>
              <a:buSzPts val="1450"/>
              <a:buChar char="●"/>
            </a:pPr>
            <a:r>
              <a:rPr lang="en" sz="1450">
                <a:solidFill>
                  <a:srgbClr val="FFE599"/>
                </a:solidFill>
              </a:rPr>
              <a:t>Models say at least six orders improvement over previous prototypes should be possible.</a:t>
            </a:r>
            <a:endParaRPr sz="1450">
              <a:solidFill>
                <a:srgbClr val="FFE599"/>
              </a:solidFill>
            </a:endParaRPr>
          </a:p>
          <a:p>
            <a:pPr indent="0" lvl="0" marL="0" rtl="0" algn="l">
              <a:lnSpc>
                <a:spcPct val="100000"/>
              </a:lnSpc>
              <a:spcBef>
                <a:spcPts val="0"/>
              </a:spcBef>
              <a:spcAft>
                <a:spcPts val="0"/>
              </a:spcAft>
              <a:buNone/>
            </a:pPr>
            <a:r>
              <a:rPr lang="en" sz="1450">
                <a:solidFill>
                  <a:srgbClr val="FFFFFF"/>
                </a:solidFill>
              </a:rPr>
              <a:t>The development steps identified below should get us to MVP level.</a:t>
            </a:r>
            <a:endParaRPr sz="1450">
              <a:solidFill>
                <a:srgbClr val="FFE599"/>
              </a:solidFill>
            </a:endParaRPr>
          </a:p>
        </p:txBody>
      </p:sp>
      <p:sp>
        <p:nvSpPr>
          <p:cNvPr id="206" name="Google Shape;206;p37"/>
          <p:cNvSpPr/>
          <p:nvPr/>
        </p:nvSpPr>
        <p:spPr>
          <a:xfrm>
            <a:off x="2383750" y="2710100"/>
            <a:ext cx="4398600" cy="2100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37"/>
          <p:cNvPicPr preferRelativeResize="0"/>
          <p:nvPr/>
        </p:nvPicPr>
        <p:blipFill>
          <a:blip r:embed="rId3">
            <a:alphaModFix/>
          </a:blip>
          <a:stretch>
            <a:fillRect/>
          </a:stretch>
        </p:blipFill>
        <p:spPr>
          <a:xfrm>
            <a:off x="2367987" y="2702975"/>
            <a:ext cx="4414225" cy="2118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8"/>
          <p:cNvSpPr txBox="1"/>
          <p:nvPr/>
        </p:nvSpPr>
        <p:spPr>
          <a:xfrm>
            <a:off x="2579650" y="287525"/>
            <a:ext cx="399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FE599"/>
                </a:solidFill>
              </a:rPr>
              <a:t>Work Plan</a:t>
            </a:r>
            <a:endParaRPr sz="2400">
              <a:solidFill>
                <a:srgbClr val="FFE599"/>
              </a:solidFill>
            </a:endParaRPr>
          </a:p>
          <a:p>
            <a:pPr indent="0" lvl="0" marL="0" rtl="0" algn="ctr">
              <a:spcBef>
                <a:spcPts val="0"/>
              </a:spcBef>
              <a:spcAft>
                <a:spcPts val="0"/>
              </a:spcAft>
              <a:buNone/>
            </a:pPr>
            <a:r>
              <a:rPr lang="en" sz="1800">
                <a:solidFill>
                  <a:srgbClr val="FFE599"/>
                </a:solidFill>
              </a:rPr>
              <a:t>Prototype Enhancement</a:t>
            </a:r>
            <a:endParaRPr sz="1800">
              <a:solidFill>
                <a:srgbClr val="FFE599"/>
              </a:solidFill>
            </a:endParaRPr>
          </a:p>
        </p:txBody>
      </p:sp>
      <p:sp>
        <p:nvSpPr>
          <p:cNvPr id="213" name="Google Shape;213;p38"/>
          <p:cNvSpPr txBox="1"/>
          <p:nvPr/>
        </p:nvSpPr>
        <p:spPr>
          <a:xfrm>
            <a:off x="532075" y="1213175"/>
            <a:ext cx="8037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Our first objective is to improve the performance of prototypes of our device to MVP level of 200 microvolts for a four-cycle device.  We have identified specific likely reasons for less-than-modeled performance.  We will change prototype design and fabrication methods, have the new design fabricated, and then test the voltage and power outputs of the new prototypes under a range of temperatures.</a:t>
            </a:r>
            <a:endParaRPr>
              <a:solidFill>
                <a:schemeClr val="lt1"/>
              </a:solidFill>
            </a:endParaRPr>
          </a:p>
        </p:txBody>
      </p:sp>
      <p:pic>
        <p:nvPicPr>
          <p:cNvPr id="214" name="Google Shape;214;p38"/>
          <p:cNvPicPr preferRelativeResize="0"/>
          <p:nvPr/>
        </p:nvPicPr>
        <p:blipFill>
          <a:blip r:embed="rId4">
            <a:alphaModFix/>
          </a:blip>
          <a:stretch>
            <a:fillRect/>
          </a:stretch>
        </p:blipFill>
        <p:spPr>
          <a:xfrm>
            <a:off x="1124350" y="3153350"/>
            <a:ext cx="4057650" cy="933450"/>
          </a:xfrm>
          <a:prstGeom prst="rect">
            <a:avLst/>
          </a:prstGeom>
          <a:noFill/>
          <a:ln>
            <a:noFill/>
          </a:ln>
        </p:spPr>
      </p:pic>
      <p:sp>
        <p:nvSpPr>
          <p:cNvPr id="215" name="Google Shape;215;p38"/>
          <p:cNvSpPr txBox="1"/>
          <p:nvPr/>
        </p:nvSpPr>
        <p:spPr>
          <a:xfrm>
            <a:off x="574200" y="2475275"/>
            <a:ext cx="7655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We will make through-wafer connections, which will allow us to measure the voltage away from dead shorts and without the added impedance of the contact layer.</a:t>
            </a:r>
            <a:endParaRPr sz="1700">
              <a:solidFill>
                <a:schemeClr val="lt1"/>
              </a:solidFill>
            </a:endParaRPr>
          </a:p>
        </p:txBody>
      </p:sp>
      <p:sp>
        <p:nvSpPr>
          <p:cNvPr id="216" name="Google Shape;216;p38"/>
          <p:cNvSpPr txBox="1"/>
          <p:nvPr/>
        </p:nvSpPr>
        <p:spPr>
          <a:xfrm>
            <a:off x="489525" y="4171550"/>
            <a:ext cx="808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To further improve performance, we will</a:t>
            </a:r>
            <a:r>
              <a:rPr lang="en">
                <a:solidFill>
                  <a:schemeClr val="lt1"/>
                </a:solidFill>
              </a:rPr>
              <a:t> add p-doped layers, apply passivation to reduce leakage down the mesa sizes, increase defects, and vary composition, doping levels, and layer thickness.</a:t>
            </a:r>
            <a:endParaRPr>
              <a:solidFill>
                <a:schemeClr val="lt1"/>
              </a:solidFill>
            </a:endParaRPr>
          </a:p>
        </p:txBody>
      </p:sp>
      <p:sp>
        <p:nvSpPr>
          <p:cNvPr id="217" name="Google Shape;217;p38"/>
          <p:cNvSpPr txBox="1"/>
          <p:nvPr/>
        </p:nvSpPr>
        <p:spPr>
          <a:xfrm>
            <a:off x="5597550" y="3256375"/>
            <a:ext cx="227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Figure shows past design and then design to remove short.</a:t>
            </a:r>
            <a:endParaRPr sz="1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533550" y="445025"/>
            <a:ext cx="4213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u="sng">
                <a:solidFill>
                  <a:srgbClr val="FFE599"/>
                </a:solidFill>
              </a:rPr>
              <a:t>Project Risks and Mitigations</a:t>
            </a:r>
            <a:endParaRPr b="1" sz="2220" u="sng">
              <a:solidFill>
                <a:srgbClr val="FFE599"/>
              </a:solidFill>
            </a:endParaRPr>
          </a:p>
        </p:txBody>
      </p:sp>
      <p:graphicFrame>
        <p:nvGraphicFramePr>
          <p:cNvPr id="223" name="Google Shape;223;p39"/>
          <p:cNvGraphicFramePr/>
          <p:nvPr/>
        </p:nvGraphicFramePr>
        <p:xfrm>
          <a:off x="533550" y="1148050"/>
          <a:ext cx="3000000" cy="3000000"/>
        </p:xfrm>
        <a:graphic>
          <a:graphicData uri="http://schemas.openxmlformats.org/drawingml/2006/table">
            <a:tbl>
              <a:tblPr>
                <a:noFill/>
                <a:tableStyleId>{B28A0AFD-BC13-4382-84FD-1C37033543E6}</a:tableStyleId>
              </a:tblPr>
              <a:tblGrid>
                <a:gridCol w="4296275"/>
                <a:gridCol w="3780625"/>
              </a:tblGrid>
              <a:tr h="412350">
                <a:tc>
                  <a:txBody>
                    <a:bodyPr/>
                    <a:lstStyle/>
                    <a:p>
                      <a:pPr indent="0" lvl="0" marL="0" rtl="0" algn="l">
                        <a:spcBef>
                          <a:spcPts val="0"/>
                        </a:spcBef>
                        <a:spcAft>
                          <a:spcPts val="0"/>
                        </a:spcAft>
                        <a:buNone/>
                      </a:pPr>
                      <a:r>
                        <a:rPr lang="en" sz="1600">
                          <a:solidFill>
                            <a:srgbClr val="FFFFFF"/>
                          </a:solidFill>
                        </a:rPr>
                        <a:t>RISK</a:t>
                      </a:r>
                      <a:endParaRPr sz="1600">
                        <a:solidFill>
                          <a:srgbClr val="FFFFFF"/>
                        </a:solidFill>
                      </a:endParaRPr>
                    </a:p>
                  </a:txBody>
                  <a:tcPr marT="91425" marB="91425" marR="91425" marL="91425"/>
                </a:tc>
                <a:tc>
                  <a:txBody>
                    <a:bodyPr/>
                    <a:lstStyle/>
                    <a:p>
                      <a:pPr indent="0" lvl="0" marL="0" rtl="0" algn="l">
                        <a:spcBef>
                          <a:spcPts val="0"/>
                        </a:spcBef>
                        <a:spcAft>
                          <a:spcPts val="0"/>
                        </a:spcAft>
                        <a:buNone/>
                      </a:pPr>
                      <a:r>
                        <a:rPr lang="en" sz="1600">
                          <a:solidFill>
                            <a:srgbClr val="FFFFFF"/>
                          </a:solidFill>
                        </a:rPr>
                        <a:t>MITIGATION</a:t>
                      </a:r>
                      <a:endParaRPr sz="1600">
                        <a:solidFill>
                          <a:srgbClr val="FFFFFF"/>
                        </a:solidFill>
                      </a:endParaRPr>
                    </a:p>
                  </a:txBody>
                  <a:tcPr marT="91425" marB="91425" marR="91425" marL="91425"/>
                </a:tc>
              </a:tr>
              <a:tr h="657275">
                <a:tc>
                  <a:txBody>
                    <a:bodyPr/>
                    <a:lstStyle/>
                    <a:p>
                      <a:pPr indent="0" lvl="0" marL="0" rtl="0" algn="l">
                        <a:spcBef>
                          <a:spcPts val="0"/>
                        </a:spcBef>
                        <a:spcAft>
                          <a:spcPts val="0"/>
                        </a:spcAft>
                        <a:buNone/>
                      </a:pPr>
                      <a:r>
                        <a:rPr lang="en" sz="1600">
                          <a:solidFill>
                            <a:srgbClr val="FFFFFF"/>
                          </a:solidFill>
                        </a:rPr>
                        <a:t>Further prototype development indicated modeled performance cannot be achieved.</a:t>
                      </a:r>
                      <a:endParaRPr sz="1600">
                        <a:solidFill>
                          <a:srgbClr val="FFFFFF"/>
                        </a:solidFill>
                      </a:endParaRPr>
                    </a:p>
                  </a:txBody>
                  <a:tcPr marT="91425" marB="91425" marR="91425" marL="91425"/>
                </a:tc>
                <a:tc>
                  <a:txBody>
                    <a:bodyPr/>
                    <a:lstStyle/>
                    <a:p>
                      <a:pPr indent="0" lvl="0" marL="0" rtl="0" algn="l">
                        <a:spcBef>
                          <a:spcPts val="0"/>
                        </a:spcBef>
                        <a:spcAft>
                          <a:spcPts val="0"/>
                        </a:spcAft>
                        <a:buNone/>
                      </a:pPr>
                      <a:r>
                        <a:rPr lang="en" sz="1600">
                          <a:solidFill>
                            <a:srgbClr val="FFFFFF"/>
                          </a:solidFill>
                        </a:rPr>
                        <a:t>If MVP performance is not achieved in the identified five prototype rounds, the project should be dropped.</a:t>
                      </a:r>
                      <a:endParaRPr sz="1600">
                        <a:solidFill>
                          <a:srgbClr val="FFFFFF"/>
                        </a:solidFill>
                      </a:endParaRPr>
                    </a:p>
                  </a:txBody>
                  <a:tcPr marT="91425" marB="91425" marR="91425" marL="91425"/>
                </a:tc>
              </a:tr>
              <a:tr h="657275">
                <a:tc>
                  <a:txBody>
                    <a:bodyPr/>
                    <a:lstStyle/>
                    <a:p>
                      <a:pPr indent="0" lvl="0" marL="0" rtl="0" algn="l">
                        <a:spcBef>
                          <a:spcPts val="0"/>
                        </a:spcBef>
                        <a:spcAft>
                          <a:spcPts val="0"/>
                        </a:spcAft>
                        <a:buNone/>
                      </a:pPr>
                      <a:r>
                        <a:rPr lang="en" sz="1600">
                          <a:solidFill>
                            <a:srgbClr val="FFFFFF"/>
                          </a:solidFill>
                        </a:rPr>
                        <a:t>Devices work, but are not stable enough for broad range applications.</a:t>
                      </a:r>
                      <a:endParaRPr sz="1600">
                        <a:solidFill>
                          <a:srgbClr val="FFFFFF"/>
                        </a:solidFill>
                      </a:endParaRPr>
                    </a:p>
                  </a:txBody>
                  <a:tcPr marT="91425" marB="91425" marR="91425" marL="91425"/>
                </a:tc>
                <a:tc>
                  <a:txBody>
                    <a:bodyPr/>
                    <a:lstStyle/>
                    <a:p>
                      <a:pPr indent="0" lvl="0" marL="0" rtl="0" algn="l">
                        <a:spcBef>
                          <a:spcPts val="0"/>
                        </a:spcBef>
                        <a:spcAft>
                          <a:spcPts val="0"/>
                        </a:spcAft>
                        <a:buNone/>
                      </a:pPr>
                      <a:r>
                        <a:rPr lang="en" sz="1600">
                          <a:solidFill>
                            <a:srgbClr val="FFFFFF"/>
                          </a:solidFill>
                        </a:rPr>
                        <a:t>Focus project work to establish clear </a:t>
                      </a:r>
                      <a:r>
                        <a:rPr lang="en" sz="1600">
                          <a:solidFill>
                            <a:srgbClr val="FFFFFF"/>
                          </a:solidFill>
                        </a:rPr>
                        <a:t>operating </a:t>
                      </a:r>
                      <a:r>
                        <a:rPr lang="en" sz="1600">
                          <a:solidFill>
                            <a:srgbClr val="FFFFFF"/>
                          </a:solidFill>
                        </a:rPr>
                        <a:t>limits for high value uses</a:t>
                      </a:r>
                      <a:endParaRPr sz="1600">
                        <a:solidFill>
                          <a:srgbClr val="FFFFFF"/>
                        </a:solidFill>
                      </a:endParaRPr>
                    </a:p>
                  </a:txBody>
                  <a:tcPr marT="91425" marB="91425" marR="91425" marL="91425"/>
                </a:tc>
              </a:tr>
              <a:tr h="657275">
                <a:tc>
                  <a:txBody>
                    <a:bodyPr/>
                    <a:lstStyle/>
                    <a:p>
                      <a:pPr indent="0" lvl="0" marL="0" rtl="0" algn="l">
                        <a:spcBef>
                          <a:spcPts val="0"/>
                        </a:spcBef>
                        <a:spcAft>
                          <a:spcPts val="0"/>
                        </a:spcAft>
                        <a:buNone/>
                      </a:pPr>
                      <a:r>
                        <a:rPr lang="en" sz="1600">
                          <a:solidFill>
                            <a:srgbClr val="FFFFFF"/>
                          </a:solidFill>
                        </a:rPr>
                        <a:t>Even with high prototype performance, </a:t>
                      </a:r>
                      <a:r>
                        <a:rPr lang="en" sz="1600">
                          <a:solidFill>
                            <a:srgbClr val="FFFFFF"/>
                          </a:solidFill>
                        </a:rPr>
                        <a:t>assemblers</a:t>
                      </a:r>
                      <a:r>
                        <a:rPr lang="en" sz="1600">
                          <a:solidFill>
                            <a:srgbClr val="FFFFFF"/>
                          </a:solidFill>
                        </a:rPr>
                        <a:t> choose not to make initial outlays.</a:t>
                      </a:r>
                      <a:endParaRPr sz="1600">
                        <a:solidFill>
                          <a:srgbClr val="FFFFFF"/>
                        </a:solidFill>
                      </a:endParaRPr>
                    </a:p>
                  </a:txBody>
                  <a:tcPr marT="91425" marB="91425" marR="91425" marL="91425"/>
                </a:tc>
                <a:tc>
                  <a:txBody>
                    <a:bodyPr/>
                    <a:lstStyle/>
                    <a:p>
                      <a:pPr indent="0" lvl="0" marL="0" rtl="0" algn="l">
                        <a:spcBef>
                          <a:spcPts val="0"/>
                        </a:spcBef>
                        <a:spcAft>
                          <a:spcPts val="0"/>
                        </a:spcAft>
                        <a:buNone/>
                      </a:pPr>
                      <a:r>
                        <a:rPr lang="en" sz="1600">
                          <a:solidFill>
                            <a:srgbClr val="FFFFFF"/>
                          </a:solidFill>
                        </a:rPr>
                        <a:t>Apply for SBIR Phase II/III-like support or similar DoD, or venture capital, funding for initial assembly.</a:t>
                      </a:r>
                      <a:endParaRPr sz="1600">
                        <a:solidFill>
                          <a:srgbClr val="FFFFFF"/>
                        </a:solidFill>
                      </a:endParaRPr>
                    </a:p>
                  </a:txBody>
                  <a:tcPr marT="91425" marB="91425" marR="91425" marL="91425"/>
                </a:tc>
              </a:tr>
              <a:tr h="657275">
                <a:tc>
                  <a:txBody>
                    <a:bodyPr/>
                    <a:lstStyle/>
                    <a:p>
                      <a:pPr indent="0" lvl="0" marL="0" rtl="0" algn="l">
                        <a:spcBef>
                          <a:spcPts val="0"/>
                        </a:spcBef>
                        <a:spcAft>
                          <a:spcPts val="0"/>
                        </a:spcAft>
                        <a:buNone/>
                      </a:pPr>
                      <a:r>
                        <a:rPr lang="en" sz="1600">
                          <a:solidFill>
                            <a:srgbClr val="FFFFFF"/>
                          </a:solidFill>
                        </a:rPr>
                        <a:t>This use of </a:t>
                      </a:r>
                      <a:r>
                        <a:rPr lang="en" sz="1600">
                          <a:solidFill>
                            <a:srgbClr val="FFFFFF"/>
                          </a:solidFill>
                        </a:rPr>
                        <a:t>HgCdTe is </a:t>
                      </a:r>
                      <a:r>
                        <a:rPr lang="en" sz="1600">
                          <a:solidFill>
                            <a:srgbClr val="FFFFFF"/>
                          </a:solidFill>
                        </a:rPr>
                        <a:t>considered too toxic for widespread use.</a:t>
                      </a:r>
                      <a:endParaRPr sz="1600">
                        <a:solidFill>
                          <a:srgbClr val="FFFFFF"/>
                        </a:solidFill>
                      </a:endParaRPr>
                    </a:p>
                  </a:txBody>
                  <a:tcPr marT="91425" marB="91425" marR="91425" marL="91425"/>
                </a:tc>
                <a:tc>
                  <a:txBody>
                    <a:bodyPr/>
                    <a:lstStyle/>
                    <a:p>
                      <a:pPr indent="0" lvl="0" marL="0" rtl="0" algn="l">
                        <a:spcBef>
                          <a:spcPts val="0"/>
                        </a:spcBef>
                        <a:spcAft>
                          <a:spcPts val="0"/>
                        </a:spcAft>
                        <a:buNone/>
                      </a:pPr>
                      <a:r>
                        <a:rPr lang="en" sz="1600">
                          <a:solidFill>
                            <a:srgbClr val="FFFFFF"/>
                          </a:solidFill>
                        </a:rPr>
                        <a:t>Encapsulate. Limit application areas to high-value and critical military.</a:t>
                      </a:r>
                      <a:endParaRPr sz="1600">
                        <a:solidFill>
                          <a:srgbClr val="FFFFFF"/>
                        </a:solidFill>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40"/>
          <p:cNvSpPr txBox="1"/>
          <p:nvPr/>
        </p:nvSpPr>
        <p:spPr>
          <a:xfrm>
            <a:off x="2202075" y="2537300"/>
            <a:ext cx="417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9" name="Google Shape;229;p40"/>
          <p:cNvSpPr txBox="1"/>
          <p:nvPr/>
        </p:nvSpPr>
        <p:spPr>
          <a:xfrm>
            <a:off x="2719425" y="279575"/>
            <a:ext cx="3609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FE599"/>
                </a:solidFill>
              </a:rPr>
              <a:t>Values and Applications</a:t>
            </a:r>
            <a:endParaRPr sz="2400">
              <a:solidFill>
                <a:srgbClr val="FFE599"/>
              </a:solidFill>
            </a:endParaRPr>
          </a:p>
          <a:p>
            <a:pPr indent="0" lvl="0" marL="0" rtl="0" algn="ctr">
              <a:spcBef>
                <a:spcPts val="0"/>
              </a:spcBef>
              <a:spcAft>
                <a:spcPts val="0"/>
              </a:spcAft>
              <a:buNone/>
            </a:pPr>
            <a:r>
              <a:rPr lang="en" sz="1800">
                <a:solidFill>
                  <a:srgbClr val="FFE599"/>
                </a:solidFill>
              </a:rPr>
              <a:t>Value Statement</a:t>
            </a:r>
            <a:endParaRPr sz="1800">
              <a:solidFill>
                <a:srgbClr val="FFE599"/>
              </a:solidFill>
            </a:endParaRPr>
          </a:p>
        </p:txBody>
      </p:sp>
      <p:sp>
        <p:nvSpPr>
          <p:cNvPr id="230" name="Google Shape;230;p40"/>
          <p:cNvSpPr txBox="1"/>
          <p:nvPr/>
        </p:nvSpPr>
        <p:spPr>
          <a:xfrm>
            <a:off x="533325" y="1593200"/>
            <a:ext cx="79815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rPr>
              <a:t>The world needs clean, low-cost, low-risk, often portable, scalable technology to backfill fossil, nuclear, and even solar and wind generation. We need to </a:t>
            </a:r>
            <a:r>
              <a:rPr b="1" lang="en" sz="1800" u="sng">
                <a:solidFill>
                  <a:schemeClr val="lt1"/>
                </a:solidFill>
              </a:rPr>
              <a:t>reverse climate change</a:t>
            </a:r>
            <a:r>
              <a:rPr lang="en" sz="1800">
                <a:solidFill>
                  <a:schemeClr val="lt1"/>
                </a:solidFill>
              </a:rPr>
              <a:t>. We need </a:t>
            </a:r>
            <a:r>
              <a:rPr b="1" lang="en" sz="1800" u="sng">
                <a:solidFill>
                  <a:schemeClr val="lt1"/>
                </a:solidFill>
              </a:rPr>
              <a:t>more equitable energy costs</a:t>
            </a:r>
            <a:r>
              <a:rPr lang="en" sz="1800">
                <a:solidFill>
                  <a:schemeClr val="lt1"/>
                </a:solidFill>
              </a:rPr>
              <a:t>. We must </a:t>
            </a:r>
            <a:r>
              <a:rPr b="1" lang="en" sz="1800" u="sng">
                <a:solidFill>
                  <a:schemeClr val="lt1"/>
                </a:solidFill>
              </a:rPr>
              <a:t>eliminate</a:t>
            </a:r>
            <a:r>
              <a:rPr b="1" lang="en" sz="1800" u="sng">
                <a:solidFill>
                  <a:schemeClr val="lt1"/>
                </a:solidFill>
              </a:rPr>
              <a:t> geo-political conflict</a:t>
            </a:r>
            <a:r>
              <a:rPr lang="en" sz="1800">
                <a:solidFill>
                  <a:schemeClr val="lt1"/>
                </a:solidFill>
              </a:rPr>
              <a:t> over energy and the resources it can make available.</a:t>
            </a:r>
            <a:endParaRPr sz="18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Clr>
                <a:schemeClr val="dk1"/>
              </a:buClr>
              <a:buSzPts val="1100"/>
              <a:buFont typeface="Arial"/>
              <a:buNone/>
            </a:pPr>
            <a:r>
              <a:rPr lang="en" sz="1800">
                <a:solidFill>
                  <a:schemeClr val="lt1"/>
                </a:solidFill>
              </a:rPr>
              <a:t>Our direct ambient-heat-to-electricity conversion could fill much of those  needs. </a:t>
            </a:r>
            <a:endParaRPr sz="1800">
              <a:solidFill>
                <a:schemeClr val="lt1"/>
              </a:solidFill>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sp>
        <p:nvSpPr>
          <p:cNvPr id="235" name="Google Shape;235;p41"/>
          <p:cNvSpPr txBox="1"/>
          <p:nvPr/>
        </p:nvSpPr>
        <p:spPr>
          <a:xfrm>
            <a:off x="2202075" y="2537300"/>
            <a:ext cx="417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6" name="Google Shape;236;p41"/>
          <p:cNvSpPr txBox="1"/>
          <p:nvPr/>
        </p:nvSpPr>
        <p:spPr>
          <a:xfrm>
            <a:off x="1127175" y="1481775"/>
            <a:ext cx="6323400" cy="297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lt1"/>
                </a:solidFill>
              </a:rPr>
              <a:t>For Internet of Things and</a:t>
            </a:r>
            <a:r>
              <a:rPr lang="en" sz="1600">
                <a:solidFill>
                  <a:schemeClr val="lt1"/>
                </a:solidFill>
              </a:rPr>
              <a:t> and Consumer Electronics</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 sz="1600">
                <a:solidFill>
                  <a:schemeClr val="lt1"/>
                </a:solidFill>
              </a:rPr>
              <a:t>Ready market in billions of units at 100 to 10,000 milliwatts</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 sz="1600">
                <a:solidFill>
                  <a:schemeClr val="lt1"/>
                </a:solidFill>
              </a:rPr>
              <a:t>Economic even at low performance because of the high value of portability and self-charging</a:t>
            </a:r>
            <a:endParaRPr sz="1600">
              <a:solidFill>
                <a:schemeClr val="lt1"/>
              </a:solidFill>
            </a:endParaRPr>
          </a:p>
          <a:p>
            <a:pPr indent="0" lvl="0" marL="0" rtl="0" algn="l">
              <a:lnSpc>
                <a:spcPct val="115000"/>
              </a:lnSpc>
              <a:spcBef>
                <a:spcPts val="0"/>
              </a:spcBef>
              <a:spcAft>
                <a:spcPts val="0"/>
              </a:spcAft>
              <a:buNone/>
            </a:pPr>
            <a:r>
              <a:t/>
            </a:r>
            <a:endParaRPr sz="1600">
              <a:solidFill>
                <a:schemeClr val="lt1"/>
              </a:solidFill>
            </a:endParaRPr>
          </a:p>
          <a:p>
            <a:pPr indent="0" lvl="0" marL="0" rtl="0" algn="l">
              <a:lnSpc>
                <a:spcPct val="115000"/>
              </a:lnSpc>
              <a:spcBef>
                <a:spcPts val="0"/>
              </a:spcBef>
              <a:spcAft>
                <a:spcPts val="0"/>
              </a:spcAft>
              <a:buNone/>
            </a:pPr>
            <a:r>
              <a:rPr lang="en" sz="1600">
                <a:solidFill>
                  <a:schemeClr val="lt1"/>
                </a:solidFill>
              </a:rPr>
              <a:t>For Bulk Applications (e.g., heating, transportation, agriculture)</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 sz="1600">
                <a:solidFill>
                  <a:schemeClr val="lt1"/>
                </a:solidFill>
              </a:rPr>
              <a:t>Clean</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 sz="1600">
                <a:solidFill>
                  <a:schemeClr val="lt1"/>
                </a:solidFill>
              </a:rPr>
              <a:t>Predictable/dispatchable</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 sz="1600">
                <a:solidFill>
                  <a:schemeClr val="lt1"/>
                </a:solidFill>
              </a:rPr>
              <a:t>Lower levelized cost than other energy sources</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 sz="1600">
                <a:solidFill>
                  <a:schemeClr val="lt1"/>
                </a:solidFill>
              </a:rPr>
              <a:t>Improves lives through equity, comfort, and security</a:t>
            </a:r>
            <a:endParaRPr sz="1600">
              <a:solidFill>
                <a:schemeClr val="lt1"/>
              </a:solidFill>
            </a:endParaRPr>
          </a:p>
        </p:txBody>
      </p:sp>
      <p:sp>
        <p:nvSpPr>
          <p:cNvPr id="237" name="Google Shape;237;p41"/>
          <p:cNvSpPr txBox="1"/>
          <p:nvPr/>
        </p:nvSpPr>
        <p:spPr>
          <a:xfrm>
            <a:off x="2719425" y="279575"/>
            <a:ext cx="3609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FE599"/>
                </a:solidFill>
              </a:rPr>
              <a:t>Values and Applications</a:t>
            </a:r>
            <a:endParaRPr sz="2400">
              <a:solidFill>
                <a:srgbClr val="FFE599"/>
              </a:solidFill>
            </a:endParaRPr>
          </a:p>
          <a:p>
            <a:pPr indent="0" lvl="0" marL="0" rtl="0" algn="ctr">
              <a:spcBef>
                <a:spcPts val="0"/>
              </a:spcBef>
              <a:spcAft>
                <a:spcPts val="0"/>
              </a:spcAft>
              <a:buNone/>
            </a:pPr>
            <a:r>
              <a:rPr lang="en" sz="1800">
                <a:solidFill>
                  <a:srgbClr val="FFE599"/>
                </a:solidFill>
              </a:rPr>
              <a:t>Value Statement</a:t>
            </a:r>
            <a:endParaRPr sz="1800">
              <a:solidFill>
                <a:srgbClr val="FFE5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42"/>
          <p:cNvSpPr txBox="1"/>
          <p:nvPr/>
        </p:nvSpPr>
        <p:spPr>
          <a:xfrm>
            <a:off x="2202075" y="2537300"/>
            <a:ext cx="417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3" name="Google Shape;243;p42"/>
          <p:cNvSpPr txBox="1"/>
          <p:nvPr/>
        </p:nvSpPr>
        <p:spPr>
          <a:xfrm>
            <a:off x="2719425" y="279575"/>
            <a:ext cx="3609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FE599"/>
                </a:solidFill>
              </a:rPr>
              <a:t>Values and Applications</a:t>
            </a:r>
            <a:endParaRPr sz="2400">
              <a:solidFill>
                <a:srgbClr val="FFE599"/>
              </a:solidFill>
            </a:endParaRPr>
          </a:p>
          <a:p>
            <a:pPr indent="0" lvl="0" marL="0" rtl="0" algn="ctr">
              <a:spcBef>
                <a:spcPts val="0"/>
              </a:spcBef>
              <a:spcAft>
                <a:spcPts val="0"/>
              </a:spcAft>
              <a:buNone/>
            </a:pPr>
            <a:r>
              <a:rPr lang="en" sz="1800">
                <a:solidFill>
                  <a:srgbClr val="FFE599"/>
                </a:solidFill>
              </a:rPr>
              <a:t>Cell Phone Power</a:t>
            </a:r>
            <a:endParaRPr sz="1800">
              <a:solidFill>
                <a:srgbClr val="FFE599"/>
              </a:solidFill>
            </a:endParaRPr>
          </a:p>
        </p:txBody>
      </p:sp>
      <p:sp>
        <p:nvSpPr>
          <p:cNvPr id="244" name="Google Shape;244;p42"/>
          <p:cNvSpPr txBox="1"/>
          <p:nvPr/>
        </p:nvSpPr>
        <p:spPr>
          <a:xfrm>
            <a:off x="574650" y="1675725"/>
            <a:ext cx="4845600" cy="270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chemeClr val="lt1"/>
                </a:solidFill>
              </a:rPr>
              <a:t>ATEC power supplies will replace cell phone batteries.</a:t>
            </a:r>
            <a:endParaRPr sz="1800">
              <a:solidFill>
                <a:schemeClr val="lt1"/>
              </a:solidFill>
            </a:endParaRPr>
          </a:p>
          <a:p>
            <a:pPr indent="0" lvl="0" marL="0" rtl="0" algn="l">
              <a:spcBef>
                <a:spcPts val="0"/>
              </a:spcBef>
              <a:spcAft>
                <a:spcPts val="0"/>
              </a:spcAft>
              <a:buClr>
                <a:schemeClr val="dk1"/>
              </a:buClr>
              <a:buSzPts val="1100"/>
              <a:buFont typeface="Arial"/>
              <a:buNone/>
            </a:pPr>
            <a:r>
              <a:t/>
            </a:r>
            <a:endParaRPr sz="1000">
              <a:solidFill>
                <a:schemeClr val="lt1"/>
              </a:solidFill>
            </a:endParaRPr>
          </a:p>
          <a:p>
            <a:pPr indent="0" lvl="0" marL="0" rtl="0" algn="l">
              <a:spcBef>
                <a:spcPts val="0"/>
              </a:spcBef>
              <a:spcAft>
                <a:spcPts val="0"/>
              </a:spcAft>
              <a:buClr>
                <a:schemeClr val="dk1"/>
              </a:buClr>
              <a:buSzPts val="1100"/>
              <a:buFont typeface="Arial"/>
              <a:buNone/>
            </a:pPr>
            <a:r>
              <a:rPr lang="en" sz="1800">
                <a:solidFill>
                  <a:schemeClr val="lt1"/>
                </a:solidFill>
              </a:rPr>
              <a:t>The </a:t>
            </a:r>
            <a:r>
              <a:rPr lang="en" sz="1800">
                <a:solidFill>
                  <a:srgbClr val="FF9900"/>
                </a:solidFill>
              </a:rPr>
              <a:t>orange arrows</a:t>
            </a:r>
            <a:r>
              <a:rPr lang="en" sz="1800">
                <a:solidFill>
                  <a:schemeClr val="lt1"/>
                </a:solidFill>
              </a:rPr>
              <a:t> on the phone image point to two of the four 100 milliwatt 0603 parts on a circuit board.</a:t>
            </a:r>
            <a:endParaRPr sz="1800">
              <a:solidFill>
                <a:schemeClr val="lt1"/>
              </a:solidFill>
            </a:endParaRPr>
          </a:p>
          <a:p>
            <a:pPr indent="0" lvl="0" marL="0" rtl="0" algn="l">
              <a:spcBef>
                <a:spcPts val="0"/>
              </a:spcBef>
              <a:spcAft>
                <a:spcPts val="0"/>
              </a:spcAft>
              <a:buClr>
                <a:schemeClr val="dk1"/>
              </a:buClr>
              <a:buSzPts val="1100"/>
              <a:buFont typeface="Arial"/>
              <a:buNone/>
            </a:pPr>
            <a:r>
              <a:t/>
            </a:r>
            <a:endParaRPr sz="1000">
              <a:solidFill>
                <a:schemeClr val="lt1"/>
              </a:solidFill>
            </a:endParaRPr>
          </a:p>
          <a:p>
            <a:pPr indent="0" lvl="0" marL="0" rtl="0" algn="l">
              <a:spcBef>
                <a:spcPts val="0"/>
              </a:spcBef>
              <a:spcAft>
                <a:spcPts val="0"/>
              </a:spcAft>
              <a:buClr>
                <a:schemeClr val="dk1"/>
              </a:buClr>
              <a:buSzPts val="1100"/>
              <a:buFont typeface="Arial"/>
              <a:buNone/>
            </a:pPr>
            <a:r>
              <a:rPr lang="en" sz="1800">
                <a:solidFill>
                  <a:schemeClr val="lt1"/>
                </a:solidFill>
              </a:rPr>
              <a:t>A complete power supply might contain ten 0603’s, and then be packaged. The phone will not need recharging - ever.</a:t>
            </a:r>
            <a:endParaRPr/>
          </a:p>
        </p:txBody>
      </p:sp>
      <p:pic>
        <p:nvPicPr>
          <p:cNvPr id="245" name="Google Shape;245;p42"/>
          <p:cNvPicPr preferRelativeResize="0"/>
          <p:nvPr/>
        </p:nvPicPr>
        <p:blipFill>
          <a:blip r:embed="rId4">
            <a:alphaModFix/>
          </a:blip>
          <a:stretch>
            <a:fillRect/>
          </a:stretch>
        </p:blipFill>
        <p:spPr>
          <a:xfrm>
            <a:off x="6107325" y="1675725"/>
            <a:ext cx="1652325" cy="29361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43"/>
          <p:cNvSpPr txBox="1"/>
          <p:nvPr/>
        </p:nvSpPr>
        <p:spPr>
          <a:xfrm>
            <a:off x="2202075" y="2537300"/>
            <a:ext cx="417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1" name="Google Shape;251;p43"/>
          <p:cNvSpPr txBox="1"/>
          <p:nvPr/>
        </p:nvSpPr>
        <p:spPr>
          <a:xfrm>
            <a:off x="2320600" y="279575"/>
            <a:ext cx="4662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FE599"/>
                </a:solidFill>
              </a:rPr>
              <a:t>Values and Applications</a:t>
            </a:r>
            <a:endParaRPr sz="2400">
              <a:solidFill>
                <a:srgbClr val="FFE599"/>
              </a:solidFill>
            </a:endParaRPr>
          </a:p>
          <a:p>
            <a:pPr indent="0" lvl="0" marL="0" rtl="0" algn="ctr">
              <a:spcBef>
                <a:spcPts val="0"/>
              </a:spcBef>
              <a:spcAft>
                <a:spcPts val="0"/>
              </a:spcAft>
              <a:buNone/>
            </a:pPr>
            <a:r>
              <a:rPr lang="en" sz="1800">
                <a:solidFill>
                  <a:srgbClr val="FFE599"/>
                </a:solidFill>
              </a:rPr>
              <a:t>Power for Security Systems</a:t>
            </a:r>
            <a:endParaRPr sz="1800">
              <a:solidFill>
                <a:srgbClr val="FFE599"/>
              </a:solidFill>
            </a:endParaRPr>
          </a:p>
        </p:txBody>
      </p:sp>
      <p:sp>
        <p:nvSpPr>
          <p:cNvPr id="252" name="Google Shape;252;p43"/>
          <p:cNvSpPr txBox="1"/>
          <p:nvPr/>
        </p:nvSpPr>
        <p:spPr>
          <a:xfrm>
            <a:off x="641900" y="1590575"/>
            <a:ext cx="7516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Security devices such as remotely-located motion detectors, cameras, strobe lights, and </a:t>
            </a:r>
            <a:r>
              <a:rPr lang="en">
                <a:solidFill>
                  <a:schemeClr val="lt1"/>
                </a:solidFill>
              </a:rPr>
              <a:t>microphones</a:t>
            </a:r>
            <a:r>
              <a:rPr lang="en">
                <a:solidFill>
                  <a:schemeClr val="lt1"/>
                </a:solidFill>
              </a:rPr>
              <a:t> are a large segment of the Internet of Things where ATEC power technology is a natural solution.  Wireless, carefree power will encourage widespread use of such devices.</a:t>
            </a:r>
            <a:endParaRPr>
              <a:solidFill>
                <a:schemeClr val="lt1"/>
              </a:solidFill>
            </a:endParaRPr>
          </a:p>
        </p:txBody>
      </p:sp>
      <p:pic>
        <p:nvPicPr>
          <p:cNvPr id="253" name="Google Shape;253;p43"/>
          <p:cNvPicPr preferRelativeResize="0"/>
          <p:nvPr/>
        </p:nvPicPr>
        <p:blipFill>
          <a:blip r:embed="rId4">
            <a:alphaModFix/>
          </a:blip>
          <a:stretch>
            <a:fillRect/>
          </a:stretch>
        </p:blipFill>
        <p:spPr>
          <a:xfrm>
            <a:off x="4639800" y="2769500"/>
            <a:ext cx="2382925" cy="1834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id="258" name="Google Shape;258;p44"/>
          <p:cNvSpPr txBox="1"/>
          <p:nvPr/>
        </p:nvSpPr>
        <p:spPr>
          <a:xfrm>
            <a:off x="2202075" y="2537300"/>
            <a:ext cx="417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9" name="Google Shape;259;p44"/>
          <p:cNvSpPr txBox="1"/>
          <p:nvPr/>
        </p:nvSpPr>
        <p:spPr>
          <a:xfrm>
            <a:off x="2719425" y="279575"/>
            <a:ext cx="3609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FE599"/>
                </a:solidFill>
              </a:rPr>
              <a:t>Values and Applications</a:t>
            </a:r>
            <a:endParaRPr sz="2400">
              <a:solidFill>
                <a:srgbClr val="FFE599"/>
              </a:solidFill>
            </a:endParaRPr>
          </a:p>
          <a:p>
            <a:pPr indent="0" lvl="0" marL="0" rtl="0" algn="ctr">
              <a:spcBef>
                <a:spcPts val="0"/>
              </a:spcBef>
              <a:spcAft>
                <a:spcPts val="0"/>
              </a:spcAft>
              <a:buNone/>
            </a:pPr>
            <a:r>
              <a:rPr lang="en" sz="1800">
                <a:solidFill>
                  <a:srgbClr val="FFE599"/>
                </a:solidFill>
              </a:rPr>
              <a:t>Air</a:t>
            </a:r>
            <a:r>
              <a:rPr lang="en" sz="1800">
                <a:solidFill>
                  <a:srgbClr val="FFE599"/>
                </a:solidFill>
              </a:rPr>
              <a:t> Conditioning</a:t>
            </a:r>
            <a:endParaRPr sz="1800">
              <a:solidFill>
                <a:srgbClr val="FFE599"/>
              </a:solidFill>
            </a:endParaRPr>
          </a:p>
        </p:txBody>
      </p:sp>
      <p:pic>
        <p:nvPicPr>
          <p:cNvPr id="260" name="Google Shape;260;p44"/>
          <p:cNvPicPr preferRelativeResize="0"/>
          <p:nvPr/>
        </p:nvPicPr>
        <p:blipFill>
          <a:blip r:embed="rId4">
            <a:alphaModFix/>
          </a:blip>
          <a:stretch>
            <a:fillRect/>
          </a:stretch>
        </p:blipFill>
        <p:spPr>
          <a:xfrm>
            <a:off x="6116900" y="1883050"/>
            <a:ext cx="1846224" cy="1259693"/>
          </a:xfrm>
          <a:prstGeom prst="rect">
            <a:avLst/>
          </a:prstGeom>
          <a:noFill/>
          <a:ln>
            <a:noFill/>
          </a:ln>
        </p:spPr>
      </p:pic>
      <p:pic>
        <p:nvPicPr>
          <p:cNvPr id="261" name="Google Shape;261;p44"/>
          <p:cNvPicPr preferRelativeResize="0"/>
          <p:nvPr/>
        </p:nvPicPr>
        <p:blipFill>
          <a:blip r:embed="rId5">
            <a:alphaModFix/>
          </a:blip>
          <a:stretch>
            <a:fillRect/>
          </a:stretch>
        </p:blipFill>
        <p:spPr>
          <a:xfrm>
            <a:off x="6116900" y="3203052"/>
            <a:ext cx="1846224" cy="1671825"/>
          </a:xfrm>
          <a:prstGeom prst="rect">
            <a:avLst/>
          </a:prstGeom>
          <a:noFill/>
          <a:ln>
            <a:noFill/>
          </a:ln>
        </p:spPr>
      </p:pic>
      <p:sp>
        <p:nvSpPr>
          <p:cNvPr id="262" name="Google Shape;262;p44"/>
          <p:cNvSpPr/>
          <p:nvPr/>
        </p:nvSpPr>
        <p:spPr>
          <a:xfrm>
            <a:off x="777225" y="2227975"/>
            <a:ext cx="4032600" cy="2801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44"/>
          <p:cNvPicPr preferRelativeResize="0"/>
          <p:nvPr/>
        </p:nvPicPr>
        <p:blipFill rotWithShape="1">
          <a:blip r:embed="rId6">
            <a:alphaModFix/>
          </a:blip>
          <a:srcRect b="28197" l="0" r="0" t="0"/>
          <a:stretch/>
        </p:blipFill>
        <p:spPr>
          <a:xfrm>
            <a:off x="777225" y="2205350"/>
            <a:ext cx="4032600" cy="2846951"/>
          </a:xfrm>
          <a:prstGeom prst="rect">
            <a:avLst/>
          </a:prstGeom>
          <a:noFill/>
          <a:ln>
            <a:noFill/>
          </a:ln>
        </p:spPr>
      </p:pic>
      <p:sp>
        <p:nvSpPr>
          <p:cNvPr id="264" name="Google Shape;264;p44"/>
          <p:cNvSpPr txBox="1"/>
          <p:nvPr/>
        </p:nvSpPr>
        <p:spPr>
          <a:xfrm>
            <a:off x="1163500" y="1000325"/>
            <a:ext cx="47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5" name="Google Shape;265;p44"/>
          <p:cNvSpPr txBox="1"/>
          <p:nvPr/>
        </p:nvSpPr>
        <p:spPr>
          <a:xfrm>
            <a:off x="638500" y="1113825"/>
            <a:ext cx="7959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ATEC technology could be used to drive apartment-sized air conditioning units, extracting both heat and moisture.  The indoor package fits into less than 1 cubic foot.  Harvested electricity is sent to grid or expelled in a heat dump.</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7"/>
          <p:cNvSpPr txBox="1"/>
          <p:nvPr>
            <p:ph type="title"/>
          </p:nvPr>
        </p:nvSpPr>
        <p:spPr>
          <a:xfrm>
            <a:off x="416050" y="392875"/>
            <a:ext cx="66888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u="sng">
                <a:solidFill>
                  <a:srgbClr val="FFE599"/>
                </a:solidFill>
              </a:rPr>
              <a:t>Stage of Development/ Intellectual Property</a:t>
            </a:r>
            <a:endParaRPr b="1" sz="2220" u="sng">
              <a:solidFill>
                <a:srgbClr val="FFE599"/>
              </a:solidFill>
            </a:endParaRPr>
          </a:p>
        </p:txBody>
      </p:sp>
      <p:sp>
        <p:nvSpPr>
          <p:cNvPr id="110" name="Google Shape;110;p27"/>
          <p:cNvSpPr txBox="1"/>
          <p:nvPr>
            <p:ph idx="1" type="body"/>
          </p:nvPr>
        </p:nvSpPr>
        <p:spPr>
          <a:xfrm>
            <a:off x="3745475" y="1113600"/>
            <a:ext cx="5143500" cy="1755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400">
                <a:solidFill>
                  <a:srgbClr val="FFFFFF"/>
                </a:solidFill>
              </a:rPr>
              <a:t>Prototypes exhibited their signature voltages - stable,  repeatable.  Serial connection of prototypes #7 and #9 added their voltages (to 13 microvolts).</a:t>
            </a:r>
            <a:endParaRPr sz="1400">
              <a:solidFill>
                <a:srgbClr val="FFFFFF"/>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FFFFFF"/>
              </a:solidFill>
            </a:endParaRPr>
          </a:p>
          <a:p>
            <a:pPr indent="0" lvl="0" marL="0" rtl="0" algn="l">
              <a:spcBef>
                <a:spcPts val="0"/>
              </a:spcBef>
              <a:spcAft>
                <a:spcPts val="1200"/>
              </a:spcAft>
              <a:buClr>
                <a:schemeClr val="dk1"/>
              </a:buClr>
              <a:buSzPts val="1100"/>
              <a:buFont typeface="Arial"/>
              <a:buNone/>
            </a:pPr>
            <a:r>
              <a:rPr lang="en" sz="1400">
                <a:solidFill>
                  <a:schemeClr val="lt1"/>
                </a:solidFill>
              </a:rPr>
              <a:t>These results are for a 4-cycle device (Slide #8 depicts a 2 ½ cycle device).  Typical production versions may have 500 cycles to accumulate required voltages. </a:t>
            </a:r>
            <a:endParaRPr sz="1400">
              <a:solidFill>
                <a:schemeClr val="lt1"/>
              </a:solidFill>
            </a:endParaRPr>
          </a:p>
        </p:txBody>
      </p:sp>
      <p:pic>
        <p:nvPicPr>
          <p:cNvPr id="111" name="Google Shape;111;p27"/>
          <p:cNvPicPr preferRelativeResize="0"/>
          <p:nvPr/>
        </p:nvPicPr>
        <p:blipFill>
          <a:blip r:embed="rId3">
            <a:alphaModFix/>
          </a:blip>
          <a:stretch>
            <a:fillRect/>
          </a:stretch>
        </p:blipFill>
        <p:spPr>
          <a:xfrm>
            <a:off x="523150" y="1261500"/>
            <a:ext cx="2992775" cy="1392350"/>
          </a:xfrm>
          <a:prstGeom prst="rect">
            <a:avLst/>
          </a:prstGeom>
          <a:noFill/>
          <a:ln>
            <a:noFill/>
          </a:ln>
        </p:spPr>
      </p:pic>
      <p:sp>
        <p:nvSpPr>
          <p:cNvPr id="112" name="Google Shape;112;p27"/>
          <p:cNvSpPr txBox="1"/>
          <p:nvPr/>
        </p:nvSpPr>
        <p:spPr>
          <a:xfrm>
            <a:off x="523150" y="3495075"/>
            <a:ext cx="5550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FFFFFF"/>
                </a:solidFill>
              </a:rPr>
              <a:t>Thermawatts holds ATEC patents for the basic device in:</a:t>
            </a:r>
            <a:endParaRPr>
              <a:solidFill>
                <a:srgbClr val="FFFFFF"/>
              </a:solidFill>
            </a:endParaRPr>
          </a:p>
          <a:p>
            <a:pPr indent="457200" lvl="0" marL="0" rtl="0" algn="l">
              <a:spcBef>
                <a:spcPts val="0"/>
              </a:spcBef>
              <a:spcAft>
                <a:spcPts val="0"/>
              </a:spcAft>
              <a:buClr>
                <a:schemeClr val="dk1"/>
              </a:buClr>
              <a:buSzPts val="1100"/>
              <a:buFont typeface="Arial"/>
              <a:buNone/>
            </a:pPr>
            <a:r>
              <a:rPr lang="en">
                <a:solidFill>
                  <a:srgbClr val="FFFFFF"/>
                </a:solidFill>
              </a:rPr>
              <a:t>United States (US8624100)</a:t>
            </a:r>
            <a:endParaRPr>
              <a:solidFill>
                <a:srgbClr val="FFFFFF"/>
              </a:solidFill>
            </a:endParaRPr>
          </a:p>
          <a:p>
            <a:pPr indent="457200" lvl="0" marL="0" rtl="0" algn="l">
              <a:spcBef>
                <a:spcPts val="0"/>
              </a:spcBef>
              <a:spcAft>
                <a:spcPts val="0"/>
              </a:spcAft>
              <a:buClr>
                <a:schemeClr val="dk1"/>
              </a:buClr>
              <a:buSzPts val="1100"/>
              <a:buFont typeface="Arial"/>
              <a:buNone/>
            </a:pPr>
            <a:r>
              <a:rPr lang="en">
                <a:solidFill>
                  <a:srgbClr val="FFFFFF"/>
                </a:solidFill>
              </a:rPr>
              <a:t>People’s Republic of China (CN103201848B)</a:t>
            </a:r>
            <a:endParaRPr>
              <a:solidFill>
                <a:srgbClr val="FFFFFF"/>
              </a:solidFill>
            </a:endParaRPr>
          </a:p>
          <a:p>
            <a:pPr indent="457200" lvl="0" marL="0" rtl="0" algn="l">
              <a:spcBef>
                <a:spcPts val="0"/>
              </a:spcBef>
              <a:spcAft>
                <a:spcPts val="0"/>
              </a:spcAft>
              <a:buClr>
                <a:schemeClr val="dk1"/>
              </a:buClr>
              <a:buSzPts val="1100"/>
              <a:buFont typeface="Arial"/>
              <a:buNone/>
            </a:pPr>
            <a:r>
              <a:rPr lang="en">
                <a:solidFill>
                  <a:srgbClr val="FFFFFF"/>
                </a:solidFill>
              </a:rPr>
              <a:t>Republic of India (329930 - App no 3218/DELNP/2013)</a:t>
            </a:r>
            <a:endParaRPr>
              <a:solidFill>
                <a:srgbClr val="FFFFFF"/>
              </a:solidFill>
            </a:endParaRPr>
          </a:p>
          <a:p>
            <a:pPr indent="457200" lvl="0" marL="0" rtl="0" algn="l">
              <a:spcBef>
                <a:spcPts val="0"/>
              </a:spcBef>
              <a:spcAft>
                <a:spcPts val="0"/>
              </a:spcAft>
              <a:buClr>
                <a:schemeClr val="dk1"/>
              </a:buClr>
              <a:buSzPts val="1100"/>
              <a:buFont typeface="Arial"/>
              <a:buNone/>
            </a:pPr>
            <a:r>
              <a:rPr lang="en">
                <a:solidFill>
                  <a:srgbClr val="FFFFFF"/>
                </a:solidFill>
              </a:rPr>
              <a:t>Republic of China (TWI478406B).</a:t>
            </a:r>
            <a:endParaRPr sz="1600">
              <a:solidFill>
                <a:srgbClr val="FFFFFF"/>
              </a:solidFill>
            </a:endParaRPr>
          </a:p>
        </p:txBody>
      </p:sp>
      <p:sp>
        <p:nvSpPr>
          <p:cNvPr id="113" name="Google Shape;113;p27"/>
          <p:cNvSpPr txBox="1"/>
          <p:nvPr/>
        </p:nvSpPr>
        <p:spPr>
          <a:xfrm>
            <a:off x="560550" y="3148925"/>
            <a:ext cx="80229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a:solidFill>
                  <a:schemeClr val="lt1"/>
                </a:solidFill>
              </a:rPr>
              <a:t>Based on positive test results from prototype ATEC devices of HgCdTe, we have reached </a:t>
            </a:r>
            <a:r>
              <a:rPr b="1" lang="en">
                <a:solidFill>
                  <a:schemeClr val="lt1"/>
                </a:solidFill>
              </a:rPr>
              <a:t>TRL 3</a:t>
            </a:r>
            <a:r>
              <a:rPr lang="en">
                <a:solidFill>
                  <a:schemeClr val="lt1"/>
                </a:solidFill>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id="270" name="Google Shape;270;p45"/>
          <p:cNvSpPr txBox="1"/>
          <p:nvPr/>
        </p:nvSpPr>
        <p:spPr>
          <a:xfrm>
            <a:off x="2202075" y="2537300"/>
            <a:ext cx="417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71" name="Google Shape;271;p45"/>
          <p:cNvSpPr txBox="1"/>
          <p:nvPr/>
        </p:nvSpPr>
        <p:spPr>
          <a:xfrm>
            <a:off x="2719425" y="279575"/>
            <a:ext cx="3609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FE599"/>
                </a:solidFill>
              </a:rPr>
              <a:t>Values and Applications</a:t>
            </a:r>
            <a:endParaRPr sz="2400">
              <a:solidFill>
                <a:srgbClr val="FFE599"/>
              </a:solidFill>
            </a:endParaRPr>
          </a:p>
          <a:p>
            <a:pPr indent="0" lvl="0" marL="0" rtl="0" algn="ctr">
              <a:spcBef>
                <a:spcPts val="0"/>
              </a:spcBef>
              <a:spcAft>
                <a:spcPts val="0"/>
              </a:spcAft>
              <a:buNone/>
            </a:pPr>
            <a:r>
              <a:rPr lang="en" sz="1800">
                <a:solidFill>
                  <a:srgbClr val="FFE599"/>
                </a:solidFill>
              </a:rPr>
              <a:t>Container Ship Power</a:t>
            </a:r>
            <a:endParaRPr sz="1800">
              <a:solidFill>
                <a:srgbClr val="FFE599"/>
              </a:solidFill>
            </a:endParaRPr>
          </a:p>
        </p:txBody>
      </p:sp>
      <p:sp>
        <p:nvSpPr>
          <p:cNvPr id="272" name="Google Shape;272;p45"/>
          <p:cNvSpPr txBox="1"/>
          <p:nvPr/>
        </p:nvSpPr>
        <p:spPr>
          <a:xfrm>
            <a:off x="545625" y="1271725"/>
            <a:ext cx="7956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rPr>
              <a:t>With container shipping producing </a:t>
            </a:r>
            <a:r>
              <a:rPr lang="en" sz="1500">
                <a:solidFill>
                  <a:schemeClr val="lt1"/>
                </a:solidFill>
              </a:rPr>
              <a:t>about</a:t>
            </a:r>
            <a:r>
              <a:rPr lang="en" sz="1500">
                <a:solidFill>
                  <a:schemeClr val="lt1"/>
                </a:solidFill>
              </a:rPr>
              <a:t> 3% of total GHG emissions, it is a prime target for using fuelless ATEC technology.  </a:t>
            </a:r>
            <a:r>
              <a:rPr lang="en" sz="1500">
                <a:solidFill>
                  <a:schemeClr val="lt1"/>
                </a:solidFill>
              </a:rPr>
              <a:t>50 to 60% of Golden Class operating cost is for fuel. </a:t>
            </a:r>
            <a:endParaRPr sz="1500">
              <a:solidFill>
                <a:schemeClr val="lt1"/>
              </a:solidFill>
            </a:endParaRPr>
          </a:p>
          <a:p>
            <a:pPr indent="0" lvl="0" marL="0" rtl="0" algn="l">
              <a:spcBef>
                <a:spcPts val="0"/>
              </a:spcBef>
              <a:spcAft>
                <a:spcPts val="0"/>
              </a:spcAft>
              <a:buNone/>
            </a:pPr>
            <a:r>
              <a:t/>
            </a:r>
            <a:endParaRPr sz="1500">
              <a:solidFill>
                <a:schemeClr val="lt1"/>
              </a:solidFill>
            </a:endParaRPr>
          </a:p>
          <a:p>
            <a:pPr indent="0" lvl="0" marL="0" rtl="0" algn="l">
              <a:spcBef>
                <a:spcPts val="0"/>
              </a:spcBef>
              <a:spcAft>
                <a:spcPts val="0"/>
              </a:spcAft>
              <a:buNone/>
            </a:pPr>
            <a:r>
              <a:rPr lang="en" sz="1500">
                <a:solidFill>
                  <a:schemeClr val="lt1"/>
                </a:solidFill>
              </a:rPr>
              <a:t>A ship uses 60 megawatts for propulsion. Its below-water skin is 36,000 square meters.</a:t>
            </a:r>
            <a:endParaRPr sz="1800">
              <a:solidFill>
                <a:schemeClr val="lt1"/>
              </a:solidFill>
            </a:endParaRPr>
          </a:p>
        </p:txBody>
      </p:sp>
      <p:pic>
        <p:nvPicPr>
          <p:cNvPr id="273" name="Google Shape;273;p45"/>
          <p:cNvPicPr preferRelativeResize="0"/>
          <p:nvPr/>
        </p:nvPicPr>
        <p:blipFill>
          <a:blip r:embed="rId4">
            <a:alphaModFix/>
          </a:blip>
          <a:stretch>
            <a:fillRect/>
          </a:stretch>
        </p:blipFill>
        <p:spPr>
          <a:xfrm>
            <a:off x="4945025" y="2540772"/>
            <a:ext cx="3377825" cy="1712005"/>
          </a:xfrm>
          <a:prstGeom prst="rect">
            <a:avLst/>
          </a:prstGeom>
          <a:noFill/>
          <a:ln>
            <a:noFill/>
          </a:ln>
        </p:spPr>
      </p:pic>
      <p:sp>
        <p:nvSpPr>
          <p:cNvPr id="274" name="Google Shape;274;p45"/>
          <p:cNvSpPr txBox="1"/>
          <p:nvPr/>
        </p:nvSpPr>
        <p:spPr>
          <a:xfrm>
            <a:off x="545625" y="2489925"/>
            <a:ext cx="417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endParaRPr>
          </a:p>
        </p:txBody>
      </p:sp>
      <p:sp>
        <p:nvSpPr>
          <p:cNvPr id="275" name="Google Shape;275;p45"/>
          <p:cNvSpPr txBox="1"/>
          <p:nvPr/>
        </p:nvSpPr>
        <p:spPr>
          <a:xfrm>
            <a:off x="518025" y="2454675"/>
            <a:ext cx="38025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Using 67% of its below-water skin for transferring heat to ATEC devices, it could draw enough heat at 1 ℃ above melt to achieve full speed.  By limiting routes to somewhat warmer waters - say, 5</a:t>
            </a:r>
            <a:r>
              <a:rPr lang="en">
                <a:solidFill>
                  <a:schemeClr val="lt1"/>
                </a:solidFill>
              </a:rPr>
              <a:t> ℃ above melt, heat transfer area could be reduced to under 14%, thereby reducing first costs.</a:t>
            </a:r>
            <a:endParaRPr>
              <a:solidFill>
                <a:schemeClr val="lt1"/>
              </a:solidFill>
            </a:endParaRPr>
          </a:p>
        </p:txBody>
      </p:sp>
      <p:sp>
        <p:nvSpPr>
          <p:cNvPr id="276" name="Google Shape;276;p45"/>
          <p:cNvSpPr txBox="1"/>
          <p:nvPr/>
        </p:nvSpPr>
        <p:spPr>
          <a:xfrm>
            <a:off x="4945025" y="4306350"/>
            <a:ext cx="3550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https://commons.wikimedia.org/wiki/File:MAERSK_MC_KINNEY_M%C3%96LLER_%26_MARSEILLE_MAERSK_(48694054418).jpg</a:t>
            </a:r>
            <a:endParaRPr sz="10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46"/>
          <p:cNvSpPr txBox="1"/>
          <p:nvPr/>
        </p:nvSpPr>
        <p:spPr>
          <a:xfrm>
            <a:off x="2202075" y="2537300"/>
            <a:ext cx="417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82" name="Google Shape;282;p46"/>
          <p:cNvSpPr txBox="1"/>
          <p:nvPr/>
        </p:nvSpPr>
        <p:spPr>
          <a:xfrm>
            <a:off x="2327675" y="251200"/>
            <a:ext cx="4662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FFE599"/>
                </a:solidFill>
              </a:rPr>
              <a:t>Values and Applications</a:t>
            </a:r>
            <a:endParaRPr sz="2400">
              <a:solidFill>
                <a:srgbClr val="FFE599"/>
              </a:solidFill>
            </a:endParaRPr>
          </a:p>
          <a:p>
            <a:pPr indent="0" lvl="0" marL="0" rtl="0" algn="ctr">
              <a:spcBef>
                <a:spcPts val="0"/>
              </a:spcBef>
              <a:spcAft>
                <a:spcPts val="0"/>
              </a:spcAft>
              <a:buNone/>
            </a:pPr>
            <a:r>
              <a:rPr lang="en" sz="1800">
                <a:solidFill>
                  <a:srgbClr val="FFE599"/>
                </a:solidFill>
              </a:rPr>
              <a:t>Microgrids and Districts</a:t>
            </a:r>
            <a:endParaRPr sz="1800">
              <a:solidFill>
                <a:srgbClr val="FFE599"/>
              </a:solidFill>
            </a:endParaRPr>
          </a:p>
        </p:txBody>
      </p:sp>
      <p:sp>
        <p:nvSpPr>
          <p:cNvPr id="283" name="Google Shape;283;p46"/>
          <p:cNvSpPr txBox="1"/>
          <p:nvPr/>
        </p:nvSpPr>
        <p:spPr>
          <a:xfrm>
            <a:off x="744925" y="1228775"/>
            <a:ext cx="7860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Clusters of uses, such as within a home or military field operation, could be served by ATEC-based power supplies/coolers.  </a:t>
            </a:r>
            <a:r>
              <a:rPr lang="en">
                <a:solidFill>
                  <a:schemeClr val="lt1"/>
                </a:solidFill>
              </a:rPr>
              <a:t>Each c</a:t>
            </a:r>
            <a:r>
              <a:rPr lang="en">
                <a:solidFill>
                  <a:schemeClr val="lt1"/>
                </a:solidFill>
              </a:rPr>
              <a:t>luster could be further served with shared generation to provide backup and take advantage of load diversity.  Shared </a:t>
            </a:r>
            <a:r>
              <a:rPr lang="en">
                <a:solidFill>
                  <a:schemeClr val="lt1"/>
                </a:solidFill>
              </a:rPr>
              <a:t>generation</a:t>
            </a:r>
            <a:r>
              <a:rPr lang="en">
                <a:solidFill>
                  <a:schemeClr val="lt1"/>
                </a:solidFill>
              </a:rPr>
              <a:t> could be links to other shared generation by superconductor cooled by ATEC devices.</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Very large scale </a:t>
            </a:r>
            <a:r>
              <a:rPr lang="en">
                <a:solidFill>
                  <a:schemeClr val="lt1"/>
                </a:solidFill>
              </a:rPr>
              <a:t>generation</a:t>
            </a:r>
            <a:r>
              <a:rPr lang="en">
                <a:solidFill>
                  <a:schemeClr val="lt1"/>
                </a:solidFill>
              </a:rPr>
              <a:t> is limited by local cooling effects.</a:t>
            </a:r>
            <a:endParaRPr>
              <a:solidFill>
                <a:schemeClr val="lt1"/>
              </a:solidFill>
            </a:endParaRPr>
          </a:p>
        </p:txBody>
      </p:sp>
      <p:pic>
        <p:nvPicPr>
          <p:cNvPr id="284" name="Google Shape;284;p46"/>
          <p:cNvPicPr preferRelativeResize="0"/>
          <p:nvPr/>
        </p:nvPicPr>
        <p:blipFill>
          <a:blip r:embed="rId4">
            <a:alphaModFix/>
          </a:blip>
          <a:stretch>
            <a:fillRect/>
          </a:stretch>
        </p:blipFill>
        <p:spPr>
          <a:xfrm>
            <a:off x="2125175" y="2852550"/>
            <a:ext cx="4818874" cy="20775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8"/>
          <p:cNvSpPr txBox="1"/>
          <p:nvPr>
            <p:ph idx="1" type="body"/>
          </p:nvPr>
        </p:nvSpPr>
        <p:spPr>
          <a:xfrm>
            <a:off x="311700" y="1006425"/>
            <a:ext cx="8520600" cy="861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400">
                <a:solidFill>
                  <a:srgbClr val="FFFFFF"/>
                </a:solidFill>
              </a:rPr>
              <a:t>Applications of ATECs will use industry standard form factors such as this 0603 device, which is 1.8 millimeters long. The 0603 is cheap (base cost of less than a penny to assemble) and made in billions.   Some applications will use many of these, spread around to assist heat transfer. </a:t>
            </a:r>
            <a:endParaRPr sz="2000">
              <a:solidFill>
                <a:srgbClr val="FFFFFF"/>
              </a:solidFill>
            </a:endParaRPr>
          </a:p>
        </p:txBody>
      </p:sp>
      <p:pic>
        <p:nvPicPr>
          <p:cNvPr id="119" name="Google Shape;119;p28"/>
          <p:cNvPicPr preferRelativeResize="0"/>
          <p:nvPr/>
        </p:nvPicPr>
        <p:blipFill>
          <a:blip r:embed="rId3">
            <a:alphaModFix/>
          </a:blip>
          <a:stretch>
            <a:fillRect/>
          </a:stretch>
        </p:blipFill>
        <p:spPr>
          <a:xfrm>
            <a:off x="810013" y="2017149"/>
            <a:ext cx="832112" cy="827225"/>
          </a:xfrm>
          <a:prstGeom prst="rect">
            <a:avLst/>
          </a:prstGeom>
          <a:noFill/>
          <a:ln>
            <a:noFill/>
          </a:ln>
        </p:spPr>
      </p:pic>
      <p:pic>
        <p:nvPicPr>
          <p:cNvPr id="120" name="Google Shape;120;p28"/>
          <p:cNvPicPr preferRelativeResize="0"/>
          <p:nvPr/>
        </p:nvPicPr>
        <p:blipFill>
          <a:blip r:embed="rId4">
            <a:alphaModFix/>
          </a:blip>
          <a:stretch>
            <a:fillRect/>
          </a:stretch>
        </p:blipFill>
        <p:spPr>
          <a:xfrm>
            <a:off x="2153863" y="1935455"/>
            <a:ext cx="2141750" cy="1305945"/>
          </a:xfrm>
          <a:prstGeom prst="rect">
            <a:avLst/>
          </a:prstGeom>
          <a:noFill/>
          <a:ln>
            <a:noFill/>
          </a:ln>
        </p:spPr>
      </p:pic>
      <p:pic>
        <p:nvPicPr>
          <p:cNvPr id="121" name="Google Shape;121;p28"/>
          <p:cNvPicPr preferRelativeResize="0"/>
          <p:nvPr/>
        </p:nvPicPr>
        <p:blipFill rotWithShape="1">
          <a:blip r:embed="rId5">
            <a:alphaModFix/>
          </a:blip>
          <a:srcRect b="6781" l="3575" r="8131" t="8658"/>
          <a:stretch/>
        </p:blipFill>
        <p:spPr>
          <a:xfrm>
            <a:off x="2908025" y="3735025"/>
            <a:ext cx="1387600" cy="1006800"/>
          </a:xfrm>
          <a:prstGeom prst="rect">
            <a:avLst/>
          </a:prstGeom>
          <a:noFill/>
          <a:ln>
            <a:noFill/>
          </a:ln>
        </p:spPr>
      </p:pic>
      <p:pic>
        <p:nvPicPr>
          <p:cNvPr id="122" name="Google Shape;122;p28"/>
          <p:cNvPicPr preferRelativeResize="0"/>
          <p:nvPr/>
        </p:nvPicPr>
        <p:blipFill>
          <a:blip r:embed="rId6">
            <a:alphaModFix/>
          </a:blip>
          <a:stretch>
            <a:fillRect/>
          </a:stretch>
        </p:blipFill>
        <p:spPr>
          <a:xfrm>
            <a:off x="311700" y="3482450"/>
            <a:ext cx="2141750" cy="827236"/>
          </a:xfrm>
          <a:prstGeom prst="rect">
            <a:avLst/>
          </a:prstGeom>
          <a:noFill/>
          <a:ln>
            <a:noFill/>
          </a:ln>
        </p:spPr>
      </p:pic>
      <p:sp>
        <p:nvSpPr>
          <p:cNvPr id="123" name="Google Shape;123;p28"/>
          <p:cNvSpPr txBox="1"/>
          <p:nvPr/>
        </p:nvSpPr>
        <p:spPr>
          <a:xfrm>
            <a:off x="4413175" y="1957375"/>
            <a:ext cx="4486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FFFFFF"/>
                </a:solidFill>
              </a:rPr>
              <a:t>A power supply for a remote sensor might look like this.  The small yellow parts are ATEC parts in 0603 form.  The green is a copper-clad PC mounting board.  Multiple small  parts are used to aid heat conduction.  The black element is a voltage regulator.	</a:t>
            </a:r>
            <a:endParaRPr>
              <a:solidFill>
                <a:srgbClr val="FFFFFF"/>
              </a:solidFill>
            </a:endParaRPr>
          </a:p>
        </p:txBody>
      </p:sp>
      <p:sp>
        <p:nvSpPr>
          <p:cNvPr id="124" name="Google Shape;124;p28"/>
          <p:cNvSpPr txBox="1"/>
          <p:nvPr/>
        </p:nvSpPr>
        <p:spPr>
          <a:xfrm>
            <a:off x="4413175" y="3434875"/>
            <a:ext cx="4225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FFFFFF"/>
                </a:solidFill>
              </a:rPr>
              <a:t>A power supply (or heat-absorbing) unit can be scaled from small to huge. A unit may be made of an array of devices spread around a heat sink of some kind (usually by use of many tiny devices to assist in heat transfer). Heat sinks might have ATECs arrayed and connected on their backs.</a:t>
            </a:r>
            <a:endParaRPr sz="1600">
              <a:solidFill>
                <a:srgbClr val="FFFFFF"/>
              </a:solidFill>
            </a:endParaRPr>
          </a:p>
        </p:txBody>
      </p:sp>
      <p:sp>
        <p:nvSpPr>
          <p:cNvPr id="125" name="Google Shape;125;p28"/>
          <p:cNvSpPr txBox="1"/>
          <p:nvPr/>
        </p:nvSpPr>
        <p:spPr>
          <a:xfrm>
            <a:off x="364551" y="2844225"/>
            <a:ext cx="190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rPr>
              <a:t>0603 Part, containing ATEC structure</a:t>
            </a:r>
            <a:endParaRPr>
              <a:solidFill>
                <a:srgbClr val="FFD966"/>
              </a:solidFill>
            </a:endParaRPr>
          </a:p>
        </p:txBody>
      </p:sp>
      <p:sp>
        <p:nvSpPr>
          <p:cNvPr id="126" name="Google Shape;126;p28"/>
          <p:cNvSpPr txBox="1"/>
          <p:nvPr/>
        </p:nvSpPr>
        <p:spPr>
          <a:xfrm>
            <a:off x="1064100" y="333850"/>
            <a:ext cx="4527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u="sng">
                <a:solidFill>
                  <a:srgbClr val="FFD966"/>
                </a:solidFill>
              </a:rPr>
              <a:t>ATEC Application Packaging</a:t>
            </a:r>
            <a:endParaRPr b="1" sz="2200" u="sng">
              <a:solidFill>
                <a:srgbClr val="FFD966"/>
              </a:solidFill>
            </a:endParaRPr>
          </a:p>
        </p:txBody>
      </p:sp>
      <p:sp>
        <p:nvSpPr>
          <p:cNvPr id="127" name="Google Shape;127;p28"/>
          <p:cNvSpPr/>
          <p:nvPr/>
        </p:nvSpPr>
        <p:spPr>
          <a:xfrm flipH="1" rot="-5742835">
            <a:off x="927514" y="3216784"/>
            <a:ext cx="1030520" cy="14773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8"/>
          <p:cNvSpPr/>
          <p:nvPr/>
        </p:nvSpPr>
        <p:spPr>
          <a:xfrm flipH="1" rot="10244819">
            <a:off x="1599733" y="2282566"/>
            <a:ext cx="742562" cy="14682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9"/>
          <p:cNvSpPr txBox="1"/>
          <p:nvPr/>
        </p:nvSpPr>
        <p:spPr>
          <a:xfrm>
            <a:off x="792925" y="375600"/>
            <a:ext cx="4632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u="sng">
                <a:solidFill>
                  <a:srgbClr val="FFD966"/>
                </a:solidFill>
              </a:rPr>
              <a:t>Zeroth Law Exceptions</a:t>
            </a:r>
            <a:endParaRPr b="1" sz="2200" u="sng">
              <a:solidFill>
                <a:srgbClr val="FFD966"/>
              </a:solidFill>
            </a:endParaRPr>
          </a:p>
        </p:txBody>
      </p:sp>
      <p:sp>
        <p:nvSpPr>
          <p:cNvPr id="134" name="Google Shape;134;p29"/>
          <p:cNvSpPr txBox="1"/>
          <p:nvPr/>
        </p:nvSpPr>
        <p:spPr>
          <a:xfrm>
            <a:off x="792925" y="1126775"/>
            <a:ext cx="7480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Maxwell put forth the Zeroth Law of Thermodynamics (uniform temperature) to protect the Second Law against a class of exceptions. We have made three ground-breaking independent experiments on LEDs that show Zeroth Law exceptions.</a:t>
            </a:r>
            <a:endParaRPr>
              <a:solidFill>
                <a:srgbClr val="FFFFFF"/>
              </a:solidFill>
            </a:endParaRPr>
          </a:p>
        </p:txBody>
      </p:sp>
      <p:sp>
        <p:nvSpPr>
          <p:cNvPr id="135" name="Google Shape;135;p29"/>
          <p:cNvSpPr txBox="1"/>
          <p:nvPr/>
        </p:nvSpPr>
        <p:spPr>
          <a:xfrm>
            <a:off x="4454925" y="2097050"/>
            <a:ext cx="41502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FFFFFF"/>
                </a:solidFill>
              </a:rPr>
              <a:t>On the left is a LED under normal light.  On the right</a:t>
            </a:r>
            <a:r>
              <a:rPr lang="en">
                <a:solidFill>
                  <a:srgbClr val="FFFFFF"/>
                </a:solidFill>
              </a:rPr>
              <a:t> the same LED as seen by our highly sensit</a:t>
            </a:r>
            <a:r>
              <a:rPr lang="en">
                <a:solidFill>
                  <a:srgbClr val="FFFFFF"/>
                </a:solidFill>
              </a:rPr>
              <a:t>ive camera. Blackbody radiation is a constant. The right image flips  differ only by the connection to the LED - either open or with reverse bias. Under reverse bias, the LED active region is visibly darker.  The light emitted by the LED at zero bias shows a temperature different from the bulk material, a violation of the Zeroth Law of Thermodynamics.</a:t>
            </a:r>
            <a:endParaRPr sz="1600">
              <a:solidFill>
                <a:srgbClr val="FFFFFF"/>
              </a:solidFill>
            </a:endParaRPr>
          </a:p>
        </p:txBody>
      </p:sp>
      <p:pic>
        <p:nvPicPr>
          <p:cNvPr id="136" name="Google Shape;136;p29"/>
          <p:cNvPicPr preferRelativeResize="0"/>
          <p:nvPr/>
        </p:nvPicPr>
        <p:blipFill>
          <a:blip r:embed="rId3">
            <a:alphaModFix/>
          </a:blip>
          <a:stretch>
            <a:fillRect/>
          </a:stretch>
        </p:blipFill>
        <p:spPr>
          <a:xfrm>
            <a:off x="2769178" y="2186050"/>
            <a:ext cx="1541275" cy="2551800"/>
          </a:xfrm>
          <a:prstGeom prst="rect">
            <a:avLst/>
          </a:prstGeom>
          <a:noFill/>
          <a:ln>
            <a:noFill/>
          </a:ln>
        </p:spPr>
      </p:pic>
      <p:pic>
        <p:nvPicPr>
          <p:cNvPr id="137" name="Google Shape;137;p29"/>
          <p:cNvPicPr preferRelativeResize="0"/>
          <p:nvPr/>
        </p:nvPicPr>
        <p:blipFill>
          <a:blip r:embed="rId4">
            <a:alphaModFix/>
          </a:blip>
          <a:stretch>
            <a:fillRect/>
          </a:stretch>
        </p:blipFill>
        <p:spPr>
          <a:xfrm>
            <a:off x="792927" y="2186050"/>
            <a:ext cx="1664800" cy="209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0"/>
          <p:cNvSpPr txBox="1"/>
          <p:nvPr/>
        </p:nvSpPr>
        <p:spPr>
          <a:xfrm>
            <a:off x="792925" y="375600"/>
            <a:ext cx="4632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u="sng">
                <a:solidFill>
                  <a:srgbClr val="FFD966"/>
                </a:solidFill>
              </a:rPr>
              <a:t>Zeroth Law Exceptions</a:t>
            </a:r>
            <a:endParaRPr b="1" sz="2200" u="sng">
              <a:solidFill>
                <a:srgbClr val="FFD966"/>
              </a:solidFill>
            </a:endParaRPr>
          </a:p>
        </p:txBody>
      </p:sp>
      <p:pic>
        <p:nvPicPr>
          <p:cNvPr id="143" name="Google Shape;143;p30"/>
          <p:cNvPicPr preferRelativeResize="0"/>
          <p:nvPr/>
        </p:nvPicPr>
        <p:blipFill>
          <a:blip r:embed="rId3">
            <a:alphaModFix/>
          </a:blip>
          <a:stretch>
            <a:fillRect/>
          </a:stretch>
        </p:blipFill>
        <p:spPr>
          <a:xfrm>
            <a:off x="465425" y="1086350"/>
            <a:ext cx="2382825" cy="1864800"/>
          </a:xfrm>
          <a:prstGeom prst="rect">
            <a:avLst/>
          </a:prstGeom>
          <a:noFill/>
          <a:ln>
            <a:noFill/>
          </a:ln>
        </p:spPr>
      </p:pic>
      <p:sp>
        <p:nvSpPr>
          <p:cNvPr id="144" name="Google Shape;144;p30"/>
          <p:cNvSpPr txBox="1"/>
          <p:nvPr/>
        </p:nvSpPr>
        <p:spPr>
          <a:xfrm>
            <a:off x="3037775" y="1086350"/>
            <a:ext cx="5320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FFFFFF"/>
                </a:solidFill>
              </a:rPr>
              <a:t>We showed light emitted near and below zero bias can be well above the lattice temperature, a Zeroth Law violation. We set up a measurement system in an Oregon State University physics lab which measures light output from an LED while subtracting out blackbody radiation.  Then we swept the LED with a bias voltage, crossing zero. From here, we could infer the electron temperature by measuring the emission spectrum. </a:t>
            </a:r>
            <a:endParaRPr sz="1600">
              <a:solidFill>
                <a:srgbClr val="FFFFFF"/>
              </a:solidFill>
            </a:endParaRPr>
          </a:p>
        </p:txBody>
      </p:sp>
      <p:pic>
        <p:nvPicPr>
          <p:cNvPr id="145" name="Google Shape;145;p30"/>
          <p:cNvPicPr preferRelativeResize="0"/>
          <p:nvPr/>
        </p:nvPicPr>
        <p:blipFill>
          <a:blip r:embed="rId4">
            <a:alphaModFix/>
          </a:blip>
          <a:stretch>
            <a:fillRect/>
          </a:stretch>
        </p:blipFill>
        <p:spPr>
          <a:xfrm>
            <a:off x="5671500" y="2779550"/>
            <a:ext cx="2941309" cy="2169825"/>
          </a:xfrm>
          <a:prstGeom prst="rect">
            <a:avLst/>
          </a:prstGeom>
          <a:noFill/>
          <a:ln>
            <a:noFill/>
          </a:ln>
        </p:spPr>
      </p:pic>
      <p:sp>
        <p:nvSpPr>
          <p:cNvPr id="146" name="Google Shape;146;p30"/>
          <p:cNvSpPr txBox="1"/>
          <p:nvPr/>
        </p:nvSpPr>
        <p:spPr>
          <a:xfrm>
            <a:off x="960000" y="3183150"/>
            <a:ext cx="4632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FFFFFF"/>
                </a:solidFill>
              </a:rPr>
              <a:t>This shows the computed carrier temperature.The extracted electron temperature plotted suggests the electrons are effectively hotter than the bulk material. The spectrum told us that there were two distinct temperatures within the LED, even at zero bias.  Levy observed a similar effect in thermoelectric materials.</a:t>
            </a:r>
            <a:endParaRPr sz="16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1"/>
          <p:cNvSpPr txBox="1"/>
          <p:nvPr>
            <p:ph type="title"/>
          </p:nvPr>
        </p:nvSpPr>
        <p:spPr>
          <a:xfrm>
            <a:off x="512475" y="332175"/>
            <a:ext cx="4777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220" u="sng">
                <a:solidFill>
                  <a:srgbClr val="FFE599"/>
                </a:solidFill>
              </a:rPr>
              <a:t>Technology - Electrons at </a:t>
            </a:r>
            <a:endParaRPr b="1" sz="2220" u="sng">
              <a:solidFill>
                <a:srgbClr val="FFE599"/>
              </a:solidFill>
            </a:endParaRPr>
          </a:p>
          <a:p>
            <a:pPr indent="0" lvl="0" marL="0" rtl="0" algn="l">
              <a:spcBef>
                <a:spcPts val="0"/>
              </a:spcBef>
              <a:spcAft>
                <a:spcPts val="0"/>
              </a:spcAft>
              <a:buSzPts val="990"/>
              <a:buNone/>
            </a:pPr>
            <a:r>
              <a:rPr b="1" lang="en" sz="2220" u="sng">
                <a:solidFill>
                  <a:srgbClr val="FFE599"/>
                </a:solidFill>
              </a:rPr>
              <a:t>Semiconductor Heterojunctions</a:t>
            </a:r>
            <a:endParaRPr b="1" sz="2220" u="sng">
              <a:solidFill>
                <a:srgbClr val="FFE599"/>
              </a:solidFill>
            </a:endParaRPr>
          </a:p>
        </p:txBody>
      </p:sp>
      <p:sp>
        <p:nvSpPr>
          <p:cNvPr id="152" name="Google Shape;152;p31"/>
          <p:cNvSpPr txBox="1"/>
          <p:nvPr>
            <p:ph idx="1" type="body"/>
          </p:nvPr>
        </p:nvSpPr>
        <p:spPr>
          <a:xfrm>
            <a:off x="311700" y="1335425"/>
            <a:ext cx="4341900" cy="33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FFFFFF"/>
                </a:solidFill>
              </a:rPr>
              <a:t>Operation of our device springs from two well-known features of semiconductors:</a:t>
            </a:r>
            <a:endParaRPr sz="14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Differences in carrier densities-of-state between differing semiconductor compositions, by as much as two orders of magnitude.</a:t>
            </a:r>
            <a:endParaRPr sz="14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Diffusion of free electrons from high to low densities-of-state materials, causing a standing voltage.</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A dynamic equilibrium of charge is brought about by:</a:t>
            </a:r>
            <a:endParaRPr sz="14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Electrons tunneling from the charge, and</a:t>
            </a:r>
            <a:endParaRPr sz="14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Holes diffusing toward the charge</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thus enabling further diffusion of free electrons to maintain the charge and flow.</a:t>
            </a:r>
            <a:endParaRPr sz="1400">
              <a:solidFill>
                <a:srgbClr val="FFFFFF"/>
              </a:solidFill>
            </a:endParaRPr>
          </a:p>
        </p:txBody>
      </p:sp>
      <p:sp>
        <p:nvSpPr>
          <p:cNvPr id="153" name="Google Shape;153;p31"/>
          <p:cNvSpPr/>
          <p:nvPr/>
        </p:nvSpPr>
        <p:spPr>
          <a:xfrm>
            <a:off x="4808325" y="1527388"/>
            <a:ext cx="4185600" cy="273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31"/>
          <p:cNvPicPr preferRelativeResize="0"/>
          <p:nvPr/>
        </p:nvPicPr>
        <p:blipFill>
          <a:blip r:embed="rId3">
            <a:alphaModFix/>
          </a:blip>
          <a:stretch>
            <a:fillRect/>
          </a:stretch>
        </p:blipFill>
        <p:spPr>
          <a:xfrm>
            <a:off x="4808325" y="1531075"/>
            <a:ext cx="4185601" cy="27256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2"/>
          <p:cNvSpPr/>
          <p:nvPr/>
        </p:nvSpPr>
        <p:spPr>
          <a:xfrm>
            <a:off x="272838" y="2294125"/>
            <a:ext cx="4137900" cy="269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2"/>
          <p:cNvSpPr/>
          <p:nvPr/>
        </p:nvSpPr>
        <p:spPr>
          <a:xfrm>
            <a:off x="4733200" y="2294125"/>
            <a:ext cx="4137900" cy="269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2"/>
          <p:cNvSpPr txBox="1"/>
          <p:nvPr>
            <p:ph type="title"/>
          </p:nvPr>
        </p:nvSpPr>
        <p:spPr>
          <a:xfrm>
            <a:off x="350575" y="383475"/>
            <a:ext cx="8520600" cy="136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466" u="sng">
                <a:solidFill>
                  <a:srgbClr val="FFE599"/>
                </a:solidFill>
              </a:rPr>
              <a:t>Technology - Doping Alternate Layers</a:t>
            </a:r>
            <a:endParaRPr b="1" sz="2466" u="sng">
              <a:solidFill>
                <a:srgbClr val="FFE599"/>
              </a:solidFill>
            </a:endParaRPr>
          </a:p>
          <a:p>
            <a:pPr indent="0" lvl="0" marL="0" rtl="0" algn="l">
              <a:spcBef>
                <a:spcPts val="0"/>
              </a:spcBef>
              <a:spcAft>
                <a:spcPts val="0"/>
              </a:spcAft>
              <a:buNone/>
            </a:pPr>
            <a:r>
              <a:t/>
            </a:r>
            <a:endParaRPr sz="2022">
              <a:solidFill>
                <a:srgbClr val="FFFFFF"/>
              </a:solidFill>
            </a:endParaRPr>
          </a:p>
          <a:p>
            <a:pPr indent="0" lvl="0" marL="0" rtl="0" algn="l">
              <a:spcBef>
                <a:spcPts val="0"/>
              </a:spcBef>
              <a:spcAft>
                <a:spcPts val="0"/>
              </a:spcAft>
              <a:buNone/>
            </a:pPr>
            <a:r>
              <a:rPr lang="en" sz="2022">
                <a:solidFill>
                  <a:srgbClr val="FFFFFF"/>
                </a:solidFill>
              </a:rPr>
              <a:t>Doping is key to creating a current. Alternately-doped layers between junctions forces electrons and holes to go opposite directions.</a:t>
            </a:r>
            <a:endParaRPr sz="2022">
              <a:solidFill>
                <a:srgbClr val="FFFFFF"/>
              </a:solidFill>
            </a:endParaRPr>
          </a:p>
          <a:p>
            <a:pPr indent="0" lvl="0" marL="0" rtl="0" algn="l">
              <a:spcBef>
                <a:spcPts val="0"/>
              </a:spcBef>
              <a:spcAft>
                <a:spcPts val="0"/>
              </a:spcAft>
              <a:buNone/>
            </a:pPr>
            <a:r>
              <a:t/>
            </a:r>
            <a:endParaRPr sz="2022">
              <a:solidFill>
                <a:srgbClr val="FFFFFF"/>
              </a:solidFill>
            </a:endParaRPr>
          </a:p>
        </p:txBody>
      </p:sp>
      <p:pic>
        <p:nvPicPr>
          <p:cNvPr id="162" name="Google Shape;162;p32"/>
          <p:cNvPicPr preferRelativeResize="0"/>
          <p:nvPr/>
        </p:nvPicPr>
        <p:blipFill>
          <a:blip r:embed="rId3">
            <a:alphaModFix/>
          </a:blip>
          <a:stretch>
            <a:fillRect/>
          </a:stretch>
        </p:blipFill>
        <p:spPr>
          <a:xfrm>
            <a:off x="4733137" y="2252149"/>
            <a:ext cx="4138026" cy="2694651"/>
          </a:xfrm>
          <a:prstGeom prst="rect">
            <a:avLst/>
          </a:prstGeom>
          <a:noFill/>
          <a:ln>
            <a:noFill/>
          </a:ln>
        </p:spPr>
      </p:pic>
      <p:pic>
        <p:nvPicPr>
          <p:cNvPr id="163" name="Google Shape;163;p32"/>
          <p:cNvPicPr preferRelativeResize="0"/>
          <p:nvPr/>
        </p:nvPicPr>
        <p:blipFill>
          <a:blip r:embed="rId4">
            <a:alphaModFix/>
          </a:blip>
          <a:stretch>
            <a:fillRect/>
          </a:stretch>
        </p:blipFill>
        <p:spPr>
          <a:xfrm>
            <a:off x="275163" y="2252150"/>
            <a:ext cx="4138026" cy="2694654"/>
          </a:xfrm>
          <a:prstGeom prst="rect">
            <a:avLst/>
          </a:prstGeom>
          <a:noFill/>
          <a:ln>
            <a:noFill/>
          </a:ln>
        </p:spPr>
      </p:pic>
      <p:sp>
        <p:nvSpPr>
          <p:cNvPr id="164" name="Google Shape;164;p32"/>
          <p:cNvSpPr txBox="1"/>
          <p:nvPr/>
        </p:nvSpPr>
        <p:spPr>
          <a:xfrm>
            <a:off x="272838" y="1790450"/>
            <a:ext cx="41379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rgbClr val="FFFFFF"/>
                </a:solidFill>
              </a:rPr>
              <a:t>No Doping =&gt; no net electron flow </a:t>
            </a:r>
            <a:endParaRPr/>
          </a:p>
        </p:txBody>
      </p:sp>
      <p:sp>
        <p:nvSpPr>
          <p:cNvPr id="165" name="Google Shape;165;p32"/>
          <p:cNvSpPr txBox="1"/>
          <p:nvPr/>
        </p:nvSpPr>
        <p:spPr>
          <a:xfrm>
            <a:off x="4733225" y="1790450"/>
            <a:ext cx="4137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FFFFFF"/>
                </a:solidFill>
              </a:rPr>
              <a:t>Alternate Doping =&gt; net electron flow</a:t>
            </a:r>
            <a:endParaRPr sz="1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3"/>
          <p:cNvSpPr/>
          <p:nvPr/>
        </p:nvSpPr>
        <p:spPr>
          <a:xfrm>
            <a:off x="1508250" y="2487950"/>
            <a:ext cx="6097500" cy="240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3"/>
          <p:cNvSpPr txBox="1"/>
          <p:nvPr>
            <p:ph type="title"/>
          </p:nvPr>
        </p:nvSpPr>
        <p:spPr>
          <a:xfrm>
            <a:off x="311700" y="451275"/>
            <a:ext cx="696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220" u="sng">
                <a:solidFill>
                  <a:srgbClr val="FFE599"/>
                </a:solidFill>
              </a:rPr>
              <a:t>Technology - Repeated Cycles for a Power Supply</a:t>
            </a:r>
            <a:endParaRPr b="1" sz="2220" u="sng">
              <a:solidFill>
                <a:srgbClr val="FFE599"/>
              </a:solidFill>
            </a:endParaRPr>
          </a:p>
        </p:txBody>
      </p:sp>
      <p:sp>
        <p:nvSpPr>
          <p:cNvPr id="172" name="Google Shape;172;p33"/>
          <p:cNvSpPr txBox="1"/>
          <p:nvPr>
            <p:ph idx="1" type="body"/>
          </p:nvPr>
        </p:nvSpPr>
        <p:spPr>
          <a:xfrm>
            <a:off x="311700" y="1169725"/>
            <a:ext cx="8629500" cy="936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solidFill>
                  <a:srgbClr val="FFFFFF"/>
                </a:solidFill>
              </a:rPr>
              <a:t>Here are 2 ½ cycles of the structure, with the churning of electrons indicated by the purple circles.  Contacts are shown at the ends of the structure. Electrons flow to the left and leave by the contact layer. Holes flow to the right, absorbing electrons entering at that contact layer.</a:t>
            </a:r>
            <a:endParaRPr sz="1600">
              <a:solidFill>
                <a:srgbClr val="FFFFFF"/>
              </a:solidFill>
            </a:endParaRPr>
          </a:p>
        </p:txBody>
      </p:sp>
      <p:pic>
        <p:nvPicPr>
          <p:cNvPr id="173" name="Google Shape;173;p33"/>
          <p:cNvPicPr preferRelativeResize="0"/>
          <p:nvPr/>
        </p:nvPicPr>
        <p:blipFill>
          <a:blip r:embed="rId3">
            <a:alphaModFix/>
          </a:blip>
          <a:stretch>
            <a:fillRect/>
          </a:stretch>
        </p:blipFill>
        <p:spPr>
          <a:xfrm>
            <a:off x="807350" y="2251475"/>
            <a:ext cx="7499300" cy="2593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4"/>
          <p:cNvSpPr txBox="1"/>
          <p:nvPr>
            <p:ph type="title"/>
          </p:nvPr>
        </p:nvSpPr>
        <p:spPr>
          <a:xfrm>
            <a:off x="562100" y="319825"/>
            <a:ext cx="3715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b="1" lang="en" sz="2220" u="sng">
                <a:solidFill>
                  <a:srgbClr val="FFE599"/>
                </a:solidFill>
              </a:rPr>
              <a:t>Technology - Heat Flows</a:t>
            </a:r>
            <a:endParaRPr b="1" sz="2220" u="sng">
              <a:solidFill>
                <a:srgbClr val="FFE599"/>
              </a:solidFill>
            </a:endParaRPr>
          </a:p>
        </p:txBody>
      </p:sp>
      <p:sp>
        <p:nvSpPr>
          <p:cNvPr id="179" name="Google Shape;179;p34"/>
          <p:cNvSpPr txBox="1"/>
          <p:nvPr>
            <p:ph idx="1" type="body"/>
          </p:nvPr>
        </p:nvSpPr>
        <p:spPr>
          <a:xfrm>
            <a:off x="466375" y="892525"/>
            <a:ext cx="7551900" cy="112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400">
                <a:solidFill>
                  <a:srgbClr val="FFFFFF"/>
                </a:solidFill>
              </a:rPr>
              <a:t>The structure will replace the energy drawn from a load on it by absorbing heat from its environment.  Thus, it converts environmental </a:t>
            </a:r>
            <a:r>
              <a:rPr lang="en" sz="1400">
                <a:solidFill>
                  <a:srgbClr val="FFFFFF"/>
                </a:solidFill>
              </a:rPr>
              <a:t>heat </a:t>
            </a:r>
            <a:r>
              <a:rPr lang="en" sz="1400">
                <a:solidFill>
                  <a:srgbClr val="FFFFFF"/>
                </a:solidFill>
              </a:rPr>
              <a:t>(at ambient temperature) and produces electricity with no other input. Details at  </a:t>
            </a:r>
            <a:r>
              <a:rPr lang="en" sz="1400" u="sng">
                <a:solidFill>
                  <a:srgbClr val="FFFFFF"/>
                </a:solidFill>
                <a:hlinkClick r:id="rId3">
                  <a:extLst>
                    <a:ext uri="{A12FA001-AC4F-418D-AE19-62706E023703}">
                      <ahyp:hlinkClr val="tx"/>
                    </a:ext>
                  </a:extLst>
                </a:hlinkClick>
              </a:rPr>
              <a:t>https://www.youtube.com/watch?v=PBfKC-cKB-M</a:t>
            </a:r>
            <a:r>
              <a:rPr lang="en" sz="1200">
                <a:solidFill>
                  <a:srgbClr val="FFFFFF"/>
                </a:solidFill>
              </a:rPr>
              <a:t> </a:t>
            </a:r>
            <a:r>
              <a:rPr lang="en" sz="1400">
                <a:solidFill>
                  <a:srgbClr val="FFFFFF"/>
                </a:solidFill>
              </a:rPr>
              <a:t>.</a:t>
            </a:r>
            <a:endParaRPr sz="1400">
              <a:solidFill>
                <a:srgbClr val="FFFFFF"/>
              </a:solidFill>
            </a:endParaRPr>
          </a:p>
        </p:txBody>
      </p:sp>
      <p:pic>
        <p:nvPicPr>
          <p:cNvPr id="180" name="Google Shape;180;p34"/>
          <p:cNvPicPr preferRelativeResize="0"/>
          <p:nvPr/>
        </p:nvPicPr>
        <p:blipFill>
          <a:blip r:embed="rId4">
            <a:alphaModFix/>
          </a:blip>
          <a:stretch>
            <a:fillRect/>
          </a:stretch>
        </p:blipFill>
        <p:spPr>
          <a:xfrm>
            <a:off x="1534350" y="1619075"/>
            <a:ext cx="5847350" cy="3248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